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9.xml" ContentType="application/vnd.openxmlformats-officedocument.presentationml.notesSlide+xml"/>
  <Override PartName="/ppt/slides/slide5.xml" ContentType="application/vnd.openxmlformats-officedocument.presentationml.slide+xml"/>
  <Override PartName="/ppt/slideLayouts/slideLayout11.xml" ContentType="application/vnd.openxmlformats-officedocument.presentationml.slideLayout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xml" ContentType="application/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Default Extension="pdf" ContentType="application/pdf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Default Extension="tiff" ContentType="image/tiff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724" r:id="rId1"/>
  </p:sldMasterIdLst>
  <p:notesMasterIdLst>
    <p:notesMasterId r:id="rId20"/>
  </p:notes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71" r:id="rId11"/>
    <p:sldId id="269" r:id="rId12"/>
    <p:sldId id="267" r:id="rId13"/>
    <p:sldId id="265" r:id="rId14"/>
    <p:sldId id="268" r:id="rId15"/>
    <p:sldId id="270" r:id="rId16"/>
    <p:sldId id="266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808" autoAdjust="0"/>
    <p:restoredTop sz="94660"/>
  </p:normalViewPr>
  <p:slideViewPr>
    <p:cSldViewPr snapToGrid="0" snapToObjects="1">
      <p:cViewPr varScale="1">
        <p:scale>
          <a:sx n="137" d="100"/>
          <a:sy n="137" d="100"/>
        </p:scale>
        <p:origin x="-161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46224-DC61-EF4E-8EE4-111B12CB0931}" type="datetimeFigureOut">
              <a:rPr lang="en-US" smtClean="0"/>
              <a:t>5/5/13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FC162D-73EB-6D41-A5F0-D6D3DFCA6CD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William_W._Hagen" TargetMode="External"/><Relationship Id="rId4" Type="http://schemas.openxmlformats.org/officeDocument/2006/relationships/hyperlink" Target="http://en.wikipedia.org/wiki/The_Journal_of_Modern_History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http://www.jewishencyclopedia.com/articles/13992-statistics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162D-73EB-6D41-A5F0-D6D3DFCA6CD8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hlinkClick r:id="rId3" tooltip="William W. Hagen"/>
              </a:rPr>
              <a:t>William W. Hagen</a:t>
            </a:r>
            <a:r>
              <a:rPr lang="en-US" dirty="0" smtClean="0"/>
              <a:t>, Before the "Final Solution": Toward a Comparative Analysis of Political Anti-Semitism in Interwar Germany and Poland, </a:t>
            </a:r>
            <a:r>
              <a:rPr lang="en-US" dirty="0" smtClean="0">
                <a:hlinkClick r:id="rId4" tooltip="The Journal of Modern History"/>
              </a:rPr>
              <a:t>The Journal of Modern History</a:t>
            </a:r>
            <a:r>
              <a:rPr lang="en-US" dirty="0" smtClean="0"/>
              <a:t>, Vol. 68, No. 2 (Jun., 1996), 351–381.</a:t>
            </a:r>
          </a:p>
          <a:p>
            <a:r>
              <a:rPr lang="en-US" dirty="0" smtClean="0"/>
              <a:t>"Central Europe: Enemies, Neighbors, Friends" by Lonnie R. Johnson Oxford University Press 1996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162D-73EB-6D41-A5F0-D6D3DFCA6CD8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</a:t>
            </a:r>
            <a:r>
              <a:rPr lang="en-US" dirty="0" err="1" smtClean="0"/>
              <a:t>www.ushmm.org/wlc/en/article.php?ModuleId</a:t>
            </a:r>
            <a:r>
              <a:rPr lang="en-US" dirty="0" smtClean="0"/>
              <a:t>=10005687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162D-73EB-6D41-A5F0-D6D3DFCA6CD8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Image source: http://jesusedmundocoronadocontreras.blogspot.ca/2010/04/solidarnosc.html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162D-73EB-6D41-A5F0-D6D3DFCA6CD8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</a:t>
            </a:r>
            <a:r>
              <a:rPr lang="en-US" dirty="0" err="1" smtClean="0"/>
              <a:t>www.difficultquestions.org</a:t>
            </a:r>
            <a:r>
              <a:rPr lang="en-US" dirty="0" smtClean="0"/>
              <a:t>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162D-73EB-6D41-A5F0-D6D3DFCA6CD8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http://www.shalomlife.com/culture/19185/exclusive-adam-zuckers-the-return-explores-jewish-culture-in-modern-poland/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162D-73EB-6D41-A5F0-D6D3DFCA6CD8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http://antisemitism.org.il/eventsmap/en/2013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162D-73EB-6D41-A5F0-D6D3DFCA6CD8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http://www.nytimes.com/1990/02/28/world/poland-resumes-full-diplomatic-ties-with-israel.html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162D-73EB-6D41-A5F0-D6D3DFCA6CD8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</a:t>
            </a:r>
            <a:r>
              <a:rPr lang="en-US" dirty="0" err="1" smtClean="0"/>
              <a:t>www.cablegatesearch.net/cable.php?id</a:t>
            </a:r>
            <a:r>
              <a:rPr lang="en-US" dirty="0" smtClean="0"/>
              <a:t>=09WARSAW192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162D-73EB-6D41-A5F0-D6D3DFCA6CD8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196AF-E288-7B43-A8AC-20C703D736C9}" type="datetimeFigureOut">
              <a:rPr lang="en-US" smtClean="0"/>
              <a:pPr/>
              <a:t>5/5/13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196AF-E288-7B43-A8AC-20C703D736C9}" type="datetimeFigureOut">
              <a:rPr lang="en-US" smtClean="0"/>
              <a:pPr/>
              <a:t>5/5/13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D329D-45D5-D943-8DE9-4A398C0698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196AF-E288-7B43-A8AC-20C703D736C9}" type="datetimeFigureOut">
              <a:rPr lang="en-US" smtClean="0"/>
              <a:pPr/>
              <a:t>5/5/13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F0D329D-45D5-D943-8DE9-4A398C0698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196AF-E288-7B43-A8AC-20C703D736C9}" type="datetimeFigureOut">
              <a:rPr lang="en-US" smtClean="0"/>
              <a:pPr/>
              <a:t>5/5/13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D329D-45D5-D943-8DE9-4A398C0698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196AF-E288-7B43-A8AC-20C703D736C9}" type="datetimeFigureOut">
              <a:rPr lang="en-US" smtClean="0"/>
              <a:pPr/>
              <a:t>5/5/13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D329D-45D5-D943-8DE9-4A398C0698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196AF-E288-7B43-A8AC-20C703D736C9}" type="datetimeFigureOut">
              <a:rPr lang="en-US" smtClean="0"/>
              <a:pPr/>
              <a:t>5/5/13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D329D-45D5-D943-8DE9-4A398C0698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196AF-E288-7B43-A8AC-20C703D736C9}" type="datetimeFigureOut">
              <a:rPr lang="en-US" smtClean="0"/>
              <a:pPr/>
              <a:t>5/5/13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D329D-45D5-D943-8DE9-4A398C0698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196AF-E288-7B43-A8AC-20C703D736C9}" type="datetimeFigureOut">
              <a:rPr lang="en-US" smtClean="0"/>
              <a:pPr/>
              <a:t>5/5/13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D329D-45D5-D943-8DE9-4A398C0698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196AF-E288-7B43-A8AC-20C703D736C9}" type="datetimeFigureOut">
              <a:rPr lang="en-US" smtClean="0"/>
              <a:pPr/>
              <a:t>5/5/13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D329D-45D5-D943-8DE9-4A398C0698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196AF-E288-7B43-A8AC-20C703D736C9}" type="datetimeFigureOut">
              <a:rPr lang="en-US" smtClean="0"/>
              <a:pPr/>
              <a:t>5/5/13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D329D-45D5-D943-8DE9-4A398C0698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196AF-E288-7B43-A8AC-20C703D736C9}" type="datetimeFigureOut">
              <a:rPr lang="en-US" smtClean="0"/>
              <a:pPr/>
              <a:t>5/5/13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D329D-45D5-D943-8DE9-4A398C0698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C8196AF-E288-7B43-A8AC-20C703D736C9}" type="datetimeFigureOut">
              <a:rPr lang="en-US" smtClean="0"/>
              <a:pPr/>
              <a:t>5/5/13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F0D329D-45D5-D943-8DE9-4A398C0698E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df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Relationship Id="rId3" Type="http://schemas.openxmlformats.org/officeDocument/2006/relationships/hyperlink" Target="http://www.youtube.com/watch?v=egBwxeqjyVs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mc:AlternateContent>
          <mc:Choice xmlns:ma="http://schemas.microsoft.com/office/mac/drawingml/2008/main" Requires="ma">
            <a:blipFill rotWithShape="1">
              <a:blip r:embed="rId2"/>
              <a:stretch>
                <a:fillRect/>
              </a:stretch>
            </a:blipFill>
          </mc:Choice>
          <mc:Fallback>
            <a:blipFill rotWithShape="1">
              <a:blip r:embed="rId3"/>
              <a:stretch>
                <a:fillRect/>
              </a:stretch>
            </a:blipFill>
          </mc:Fallback>
        </mc:AlternateContent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Modern</a:t>
            </a:r>
            <a:r>
              <a:rPr lang="en-US" smtClean="0"/>
              <a:t> Anti</a:t>
            </a:r>
            <a:r>
              <a:rPr lang="en-US" dirty="0" smtClean="0"/>
              <a:t>-Semitism </a:t>
            </a:r>
            <a:r>
              <a:rPr lang="en-US" dirty="0" smtClean="0"/>
              <a:t>in Poland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By Noah Botman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Polish Jewry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701" y="1600200"/>
            <a:ext cx="4090574" cy="4060285"/>
          </a:xfrm>
        </p:spPr>
        <p:txBody>
          <a:bodyPr>
            <a:normAutofit lnSpcReduction="10000"/>
          </a:bodyPr>
          <a:lstStyle/>
          <a:p>
            <a:r>
              <a:rPr lang="en-US" sz="2200" dirty="0" smtClean="0"/>
              <a:t>A 1900</a:t>
            </a:r>
            <a:r>
              <a:rPr lang="en-US" sz="2200" dirty="0" smtClean="0"/>
              <a:t> census showed that </a:t>
            </a:r>
            <a:r>
              <a:rPr lang="en-US" sz="2200" dirty="0" smtClean="0"/>
              <a:t>there were over</a:t>
            </a:r>
            <a:r>
              <a:rPr lang="en-US" sz="2200" dirty="0" smtClean="0"/>
              <a:t> 1.3 </a:t>
            </a:r>
            <a:r>
              <a:rPr lang="en-US" sz="2200" dirty="0" smtClean="0"/>
              <a:t>million Jews in Poland, which was </a:t>
            </a:r>
            <a:r>
              <a:rPr lang="en-US" sz="2200" dirty="0" smtClean="0"/>
              <a:t>over </a:t>
            </a:r>
            <a:r>
              <a:rPr lang="en-US" sz="2200" dirty="0" smtClean="0"/>
              <a:t>16% of the population at the time.</a:t>
            </a:r>
          </a:p>
          <a:p>
            <a:r>
              <a:rPr lang="en-US" sz="2200" dirty="0" smtClean="0"/>
              <a:t>After the war, there were between 180,000 and 240,000 Jews, less than 1% of the population.</a:t>
            </a:r>
          </a:p>
          <a:p>
            <a:r>
              <a:rPr lang="en-US" sz="2200" dirty="0" smtClean="0"/>
              <a:t>Today, there are fewer than </a:t>
            </a:r>
            <a:r>
              <a:rPr lang="en-US" sz="2200" dirty="0" smtClean="0"/>
              <a:t>4,000 </a:t>
            </a:r>
            <a:r>
              <a:rPr lang="en-US" sz="2200" dirty="0" smtClean="0"/>
              <a:t>Jews, in a country of 38 million.</a:t>
            </a:r>
            <a:endParaRPr lang="en-US" sz="2200" dirty="0"/>
          </a:p>
        </p:txBody>
      </p:sp>
      <p:pic>
        <p:nvPicPr>
          <p:cNvPr id="6" name="Picture 5" descr="bar mitzvah.tif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023" y="1600200"/>
            <a:ext cx="3084340" cy="36006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98055" y="5260194"/>
            <a:ext cx="30340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"/>
                <a:cs typeface="Times"/>
              </a:rPr>
              <a:t>Bar mitzvah of a Jewish boy in Warsaw</a:t>
            </a:r>
            <a:endParaRPr lang="en-US" sz="1400" dirty="0">
              <a:latin typeface="Times"/>
              <a:cs typeface="Time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5937484"/>
            <a:ext cx="8424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"/>
                <a:cs typeface="Times"/>
              </a:rPr>
              <a:t>Source 2: </a:t>
            </a:r>
            <a:r>
              <a:rPr lang="en-US" sz="1200" dirty="0" err="1" smtClean="0">
                <a:latin typeface="Times"/>
                <a:cs typeface="Times"/>
              </a:rPr>
              <a:t>ushmm.org</a:t>
            </a:r>
            <a:r>
              <a:rPr lang="en-US" sz="1200" dirty="0" smtClean="0">
                <a:latin typeface="Times"/>
                <a:cs typeface="Times"/>
              </a:rPr>
              <a:t>,  “Jewish Population of Europe in 1945”, </a:t>
            </a:r>
            <a:r>
              <a:rPr lang="en-US" sz="1200" dirty="0" smtClean="0">
                <a:latin typeface="Times"/>
                <a:cs typeface="Times"/>
              </a:rPr>
              <a:t>http://</a:t>
            </a:r>
            <a:r>
              <a:rPr lang="en-US" sz="1200" dirty="0" err="1" smtClean="0">
                <a:latin typeface="Times"/>
                <a:cs typeface="Times"/>
              </a:rPr>
              <a:t>www.ushmm.org/wlc/en/article.php?ModuleId</a:t>
            </a:r>
            <a:r>
              <a:rPr lang="en-US" sz="1200" dirty="0" smtClean="0">
                <a:latin typeface="Times"/>
                <a:cs typeface="Times"/>
              </a:rPr>
              <a:t>=</a:t>
            </a:r>
            <a:r>
              <a:rPr lang="en-US" sz="1200" dirty="0" smtClean="0">
                <a:latin typeface="Times"/>
                <a:cs typeface="Times"/>
              </a:rPr>
              <a:t>10005687 (accessed May 5, 2012).</a:t>
            </a:r>
            <a:endParaRPr lang="en-US" sz="1200" dirty="0" smtClean="0">
              <a:latin typeface="Times"/>
              <a:cs typeface="Time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6396334"/>
            <a:ext cx="8424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"/>
                <a:cs typeface="Times"/>
              </a:rPr>
              <a:t>Source 3 and Picture: Helena </a:t>
            </a:r>
            <a:r>
              <a:rPr lang="en-US" sz="1200" dirty="0" err="1" smtClean="0">
                <a:latin typeface="Times"/>
                <a:cs typeface="Times"/>
              </a:rPr>
              <a:t>Datner</a:t>
            </a:r>
            <a:r>
              <a:rPr lang="en-US" sz="1200" dirty="0" smtClean="0">
                <a:latin typeface="Times"/>
                <a:cs typeface="Times"/>
              </a:rPr>
              <a:t>, </a:t>
            </a:r>
            <a:r>
              <a:rPr lang="en-US" sz="1200" dirty="0" err="1" smtClean="0">
                <a:latin typeface="Times"/>
                <a:cs typeface="Times"/>
              </a:rPr>
              <a:t>difficultquestions.org</a:t>
            </a:r>
            <a:r>
              <a:rPr lang="en-US" sz="1200" dirty="0" smtClean="0">
                <a:latin typeface="Times"/>
                <a:cs typeface="Times"/>
              </a:rPr>
              <a:t>, “Are there any Jews still living in Poland” </a:t>
            </a:r>
            <a:r>
              <a:rPr lang="en-US" sz="1200" dirty="0" smtClean="0">
                <a:latin typeface="Times"/>
                <a:cs typeface="Times"/>
              </a:rPr>
              <a:t>http://</a:t>
            </a:r>
            <a:r>
              <a:rPr lang="en-US" sz="1200" dirty="0" err="1" smtClean="0">
                <a:latin typeface="Times"/>
                <a:cs typeface="Times"/>
              </a:rPr>
              <a:t>www.difficultquestions.org</a:t>
            </a:r>
            <a:r>
              <a:rPr lang="en-US" sz="1200" dirty="0" smtClean="0">
                <a:latin typeface="Times"/>
                <a:cs typeface="Times"/>
              </a:rPr>
              <a:t>/ (accessed April 29, 2013).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" y="5660485"/>
            <a:ext cx="84249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"/>
                <a:cs typeface="Times"/>
              </a:rPr>
              <a:t>Source 1: </a:t>
            </a:r>
            <a:r>
              <a:rPr lang="en-US" sz="1200" dirty="0" err="1" smtClean="0">
                <a:latin typeface="Times"/>
                <a:cs typeface="Times"/>
              </a:rPr>
              <a:t>jewishencyclopedia.com</a:t>
            </a:r>
            <a:r>
              <a:rPr lang="en-US" sz="1200" dirty="0" smtClean="0">
                <a:latin typeface="Times"/>
                <a:cs typeface="Times"/>
              </a:rPr>
              <a:t> “Statistics”</a:t>
            </a:r>
            <a:r>
              <a:rPr lang="en-US" sz="1200" dirty="0" smtClean="0">
                <a:latin typeface="Times"/>
                <a:cs typeface="Times"/>
              </a:rPr>
              <a:t> http://www.jewishencyclopedia.com/articles/13992-</a:t>
            </a:r>
            <a:r>
              <a:rPr lang="en-US" sz="1200" dirty="0" smtClean="0">
                <a:latin typeface="Times"/>
                <a:cs typeface="Times"/>
              </a:rPr>
              <a:t>statistics (accessed May 5, 2012).</a:t>
            </a:r>
            <a:endParaRPr lang="en-US" sz="1200" dirty="0" smtClean="0">
              <a:latin typeface="Times"/>
              <a:cs typeface="Time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Brief Look Back</a:t>
            </a:r>
            <a:r>
              <a:rPr lang="en-US" dirty="0" smtClean="0"/>
              <a:t> </a:t>
            </a:r>
            <a:r>
              <a:rPr lang="en-US" sz="3200" dirty="0" smtClean="0"/>
              <a:t>(Part 1)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68249"/>
            <a:ext cx="8229600" cy="2207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Jews lived </a:t>
            </a:r>
            <a:r>
              <a:rPr lang="en-US" sz="2400" dirty="0" smtClean="0"/>
              <a:t>in Poland</a:t>
            </a:r>
            <a:r>
              <a:rPr lang="en-US" sz="2400" dirty="0" smtClean="0"/>
              <a:t> for over </a:t>
            </a:r>
            <a:r>
              <a:rPr lang="en-US" sz="2400" dirty="0" smtClean="0"/>
              <a:t>a </a:t>
            </a:r>
            <a:r>
              <a:rPr lang="en-US" sz="2400" dirty="0" smtClean="0"/>
              <a:t>millennium before </a:t>
            </a:r>
            <a:r>
              <a:rPr lang="en-US" sz="2400" dirty="0" smtClean="0"/>
              <a:t>the </a:t>
            </a:r>
            <a:r>
              <a:rPr lang="en-US" sz="2400" dirty="0" smtClean="0"/>
              <a:t>Holocaust.</a:t>
            </a:r>
            <a:endParaRPr lang="en-US" sz="2400" dirty="0" smtClean="0"/>
          </a:p>
          <a:p>
            <a:r>
              <a:rPr lang="en-US" sz="2400" dirty="0" smtClean="0"/>
              <a:t>They had lived fruitful lives in a country that treated its Jewish community well, compared to other European countries at the time</a:t>
            </a:r>
            <a:r>
              <a:rPr lang="en-US" sz="2400" dirty="0" smtClean="0"/>
              <a:t>.</a:t>
            </a:r>
            <a:endParaRPr lang="en-US" sz="2400" dirty="0" smtClean="0"/>
          </a:p>
        </p:txBody>
      </p:sp>
      <p:pic>
        <p:nvPicPr>
          <p:cNvPr id="4" name="Picture 3" descr="Poland in hebrew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591" y="3858610"/>
            <a:ext cx="523141" cy="3158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183" y="3346467"/>
            <a:ext cx="3402667" cy="2517973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3448448"/>
            <a:ext cx="4754983" cy="293538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r>
              <a:rPr lang="en-US" sz="2400" dirty="0" smtClean="0"/>
              <a:t>Jews admired Poland so much, they called it       , translating roughly into “here we can rest.” It was also known as </a:t>
            </a:r>
            <a:r>
              <a:rPr lang="en-US" sz="2400" i="1" dirty="0" err="1" smtClean="0"/>
              <a:t>paradisus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Iudaeorum</a:t>
            </a:r>
            <a:r>
              <a:rPr lang="en-US" sz="2400" i="1" dirty="0" smtClean="0"/>
              <a:t> </a:t>
            </a:r>
            <a:r>
              <a:rPr lang="en-US" sz="2400" dirty="0" smtClean="0"/>
              <a:t>(Jewish paradise in Latin), since it provided a safe haven from persecution for Jews across </a:t>
            </a:r>
            <a:r>
              <a:rPr lang="en-US" sz="2400" dirty="0" smtClean="0"/>
              <a:t>Europe.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6153004"/>
            <a:ext cx="8424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"/>
                <a:cs typeface="Times"/>
              </a:rPr>
              <a:t>Source: </a:t>
            </a:r>
            <a:r>
              <a:rPr lang="en-US" sz="1200" dirty="0" err="1" smtClean="0">
                <a:latin typeface="Times"/>
                <a:cs typeface="Times"/>
              </a:rPr>
              <a:t>jewishmuseum.org</a:t>
            </a:r>
            <a:r>
              <a:rPr lang="en-US" sz="1200" dirty="0" smtClean="0">
                <a:latin typeface="Times"/>
                <a:cs typeface="Times"/>
              </a:rPr>
              <a:t>,  “</a:t>
            </a:r>
            <a:r>
              <a:rPr lang="en-US" sz="1200" dirty="0" err="1" smtClean="0">
                <a:latin typeface="Times"/>
                <a:cs typeface="Times"/>
              </a:rPr>
              <a:t>Paradisus</a:t>
            </a:r>
            <a:r>
              <a:rPr lang="en-US" sz="1200" dirty="0" smtClean="0">
                <a:latin typeface="Times"/>
                <a:cs typeface="Times"/>
              </a:rPr>
              <a:t> </a:t>
            </a:r>
            <a:r>
              <a:rPr lang="en-US" sz="1200" dirty="0" err="1" smtClean="0">
                <a:latin typeface="Times"/>
                <a:cs typeface="Times"/>
              </a:rPr>
              <a:t>Iudaeorum</a:t>
            </a:r>
            <a:r>
              <a:rPr lang="en-US" sz="1200" dirty="0" smtClean="0">
                <a:latin typeface="Times"/>
                <a:cs typeface="Times"/>
              </a:rPr>
              <a:t>”</a:t>
            </a:r>
            <a:r>
              <a:rPr lang="en-US" sz="1200" dirty="0" smtClean="0">
                <a:latin typeface="Times"/>
                <a:cs typeface="Times"/>
              </a:rPr>
              <a:t>, </a:t>
            </a:r>
            <a:r>
              <a:rPr lang="en-US" sz="1200" dirty="0" err="1" smtClean="0">
                <a:latin typeface="Times"/>
                <a:cs typeface="Times"/>
              </a:rPr>
              <a:t>http://www.jewishmuseum.org.pl/en/cms/paradisus-iudaeorum</a:t>
            </a:r>
            <a:r>
              <a:rPr lang="en-US" sz="1200" dirty="0" smtClean="0">
                <a:latin typeface="Times"/>
                <a:cs typeface="Times"/>
              </a:rPr>
              <a:t>/ (accessed May 5, 2012).</a:t>
            </a:r>
            <a:endParaRPr lang="en-US" sz="1200" dirty="0" smtClean="0">
              <a:latin typeface="Times"/>
              <a:cs typeface="Time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6534646"/>
            <a:ext cx="84249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"/>
                <a:cs typeface="Times"/>
              </a:rPr>
              <a:t>Picture: Courtesy of Google Images.</a:t>
            </a:r>
            <a:endParaRPr lang="en-US" sz="1200" dirty="0" smtClean="0">
              <a:latin typeface="Times"/>
              <a:cs typeface="Time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65833" y="5864440"/>
            <a:ext cx="35604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"/>
                <a:cs typeface="Times"/>
              </a:rPr>
              <a:t>Jewish Children Studying in pre-WWII Poland</a:t>
            </a:r>
            <a:endParaRPr lang="en-US" sz="1400" dirty="0">
              <a:latin typeface="Times"/>
              <a:cs typeface="Time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Brief Look Back</a:t>
            </a:r>
            <a:r>
              <a:rPr lang="en-US" dirty="0" smtClean="0"/>
              <a:t> </a:t>
            </a:r>
            <a:r>
              <a:rPr lang="en-US" sz="3200" dirty="0" smtClean="0"/>
              <a:t>(Part 2)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From the 17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 on, religious tolerance in Poland decreased, and Anti-</a:t>
            </a:r>
            <a:r>
              <a:rPr lang="en-US" sz="2800" dirty="0" smtClean="0"/>
              <a:t>S</a:t>
            </a:r>
            <a:r>
              <a:rPr lang="en-US" sz="2800" dirty="0" smtClean="0"/>
              <a:t>emitism grew steadily.</a:t>
            </a:r>
          </a:p>
          <a:p>
            <a:r>
              <a:rPr lang="en-US" sz="2800" dirty="0" smtClean="0"/>
              <a:t>When </a:t>
            </a:r>
            <a:r>
              <a:rPr lang="en-US" sz="2800" dirty="0" smtClean="0"/>
              <a:t>WWII </a:t>
            </a:r>
            <a:r>
              <a:rPr lang="en-US" sz="2800" dirty="0" smtClean="0"/>
              <a:t>started </a:t>
            </a:r>
            <a:r>
              <a:rPr lang="en-US" sz="2800" dirty="0" smtClean="0"/>
              <a:t>and Germany invaded Poland, the situation of the Jewish people drastically</a:t>
            </a:r>
            <a:r>
              <a:rPr lang="en-US" sz="2800" dirty="0" smtClean="0"/>
              <a:t> deteriorated under </a:t>
            </a:r>
            <a:r>
              <a:rPr lang="en-US" sz="2800" dirty="0" smtClean="0"/>
              <a:t>the Nazis’ rule of terror.</a:t>
            </a:r>
          </a:p>
          <a:p>
            <a:r>
              <a:rPr lang="en-US" sz="2800" dirty="0" smtClean="0"/>
              <a:t>Many Poles would report Jews to the Nazis out of hatred, while other</a:t>
            </a:r>
            <a:r>
              <a:rPr lang="en-US" sz="2800" dirty="0" smtClean="0"/>
              <a:t> Poles </a:t>
            </a:r>
            <a:r>
              <a:rPr lang="en-US" sz="2800" dirty="0" smtClean="0"/>
              <a:t>would hide Jews from the Nazis (some would charge money,</a:t>
            </a:r>
            <a:r>
              <a:rPr lang="en-US" sz="2800" dirty="0" smtClean="0"/>
              <a:t> but others would not</a:t>
            </a:r>
            <a:r>
              <a:rPr lang="en-US" sz="2800" dirty="0" smtClean="0"/>
              <a:t>).</a:t>
            </a:r>
          </a:p>
          <a:p>
            <a:r>
              <a:rPr lang="en-US" sz="2800" dirty="0" smtClean="0"/>
              <a:t>The majority of Poles stood by, not interfering out of </a:t>
            </a:r>
            <a:r>
              <a:rPr lang="en-US" sz="2800" dirty="0" smtClean="0"/>
              <a:t>fear of Nazi reprisal.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6327339"/>
            <a:ext cx="8424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"/>
                <a:cs typeface="Times"/>
              </a:rPr>
              <a:t>Source 2: William W. Hagen, Before </a:t>
            </a:r>
            <a:r>
              <a:rPr lang="en-US" sz="1200" dirty="0" smtClean="0">
                <a:latin typeface="Times"/>
                <a:cs typeface="Times"/>
              </a:rPr>
              <a:t>the "Final Solution": Toward a Comparative Analysis of Political Anti-Semitism in Interwar Germany and Poland</a:t>
            </a:r>
            <a:r>
              <a:rPr lang="en-US" sz="1200" dirty="0" smtClean="0">
                <a:latin typeface="Times"/>
                <a:cs typeface="Times"/>
              </a:rPr>
              <a:t>, The Journal of Modern History, Vol</a:t>
            </a:r>
            <a:r>
              <a:rPr lang="en-US" sz="1200" dirty="0" smtClean="0">
                <a:latin typeface="Times"/>
                <a:cs typeface="Times"/>
              </a:rPr>
              <a:t>. 68, No. 2 (Jun., 1996), 351–381</a:t>
            </a:r>
            <a:r>
              <a:rPr lang="en-US" sz="1200" dirty="0" smtClean="0">
                <a:latin typeface="Times"/>
                <a:cs typeface="Times"/>
              </a:rPr>
              <a:t>.</a:t>
            </a:r>
            <a:endParaRPr lang="en-US" sz="1200" dirty="0" smtClean="0">
              <a:latin typeface="Times"/>
              <a:cs typeface="Time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6050340"/>
            <a:ext cx="84249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"/>
                <a:cs typeface="Times"/>
              </a:rPr>
              <a:t>Source 1: Lonnie R. Johnson, </a:t>
            </a:r>
            <a:r>
              <a:rPr lang="en-US" sz="1200" i="1" dirty="0" smtClean="0">
                <a:latin typeface="Times"/>
                <a:cs typeface="Times"/>
              </a:rPr>
              <a:t> Central Europe: Enemies, Neighbors, Friends</a:t>
            </a:r>
            <a:r>
              <a:rPr lang="en-US" sz="1200" dirty="0" smtClean="0">
                <a:latin typeface="Times"/>
                <a:cs typeface="Times"/>
              </a:rPr>
              <a:t> (London: Oxford University Press, 1996).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Brief Look Back</a:t>
            </a:r>
            <a:r>
              <a:rPr lang="en-US" dirty="0" smtClean="0"/>
              <a:t> </a:t>
            </a:r>
            <a:r>
              <a:rPr lang="en-US" sz="3200" dirty="0" smtClean="0"/>
              <a:t>(Part 3)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33322"/>
            <a:ext cx="8229600" cy="470916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Close </a:t>
            </a:r>
            <a:r>
              <a:rPr lang="en-US" sz="2800" dirty="0" smtClean="0"/>
              <a:t>to 1.5 </a:t>
            </a:r>
            <a:r>
              <a:rPr lang="en-US" sz="2800" dirty="0" smtClean="0"/>
              <a:t>million Polish Jews perished in the Holocaust.</a:t>
            </a:r>
          </a:p>
          <a:p>
            <a:r>
              <a:rPr lang="en-US" sz="2800" dirty="0" smtClean="0"/>
              <a:t>After </a:t>
            </a:r>
            <a:r>
              <a:rPr lang="en-US" sz="2800" dirty="0" smtClean="0"/>
              <a:t>the Holocaust,</a:t>
            </a:r>
            <a:r>
              <a:rPr lang="en-US" sz="2800" dirty="0" smtClean="0"/>
              <a:t> somewhere </a:t>
            </a:r>
            <a:r>
              <a:rPr lang="en-US" sz="2800" dirty="0" smtClean="0"/>
              <a:t>between 180,000 and 240,000 Jews remained in Poland, but most left soon after. At this time, Poland became a communist satellite state for the USSR.</a:t>
            </a:r>
          </a:p>
          <a:p>
            <a:r>
              <a:rPr lang="en-US" sz="2800" dirty="0" smtClean="0"/>
              <a:t>From 1946 to 1967 there was little anti-</a:t>
            </a:r>
            <a:r>
              <a:rPr lang="en-US" sz="2800" dirty="0" smtClean="0"/>
              <a:t>Semitism, </a:t>
            </a:r>
            <a:r>
              <a:rPr lang="en-US" sz="2800" dirty="0" smtClean="0"/>
              <a:t>as</a:t>
            </a:r>
            <a:r>
              <a:rPr lang="en-US" sz="2800" dirty="0" smtClean="0"/>
              <a:t> the few remaining Jews </a:t>
            </a:r>
            <a:r>
              <a:rPr lang="en-US" sz="2800" dirty="0" smtClean="0"/>
              <a:t>were either completely separate from Polish society, or they were</a:t>
            </a:r>
            <a:r>
              <a:rPr lang="en-US" sz="2800" dirty="0" smtClean="0"/>
              <a:t> totally assimilated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5949113"/>
            <a:ext cx="8424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"/>
                <a:cs typeface="Times"/>
              </a:rPr>
              <a:t>Source 1: </a:t>
            </a:r>
            <a:r>
              <a:rPr lang="en-US" sz="1200" dirty="0" err="1" smtClean="0">
                <a:latin typeface="Times"/>
                <a:cs typeface="Times"/>
              </a:rPr>
              <a:t>ushmm.org</a:t>
            </a:r>
            <a:r>
              <a:rPr lang="en-US" sz="1200" dirty="0" smtClean="0">
                <a:latin typeface="Times"/>
                <a:cs typeface="Times"/>
              </a:rPr>
              <a:t>,  “Jewish Population of Europe in 1945”, </a:t>
            </a:r>
            <a:r>
              <a:rPr lang="en-US" sz="1200" dirty="0" smtClean="0">
                <a:latin typeface="Times"/>
                <a:cs typeface="Times"/>
              </a:rPr>
              <a:t>http://</a:t>
            </a:r>
            <a:r>
              <a:rPr lang="en-US" sz="1200" dirty="0" err="1" smtClean="0">
                <a:latin typeface="Times"/>
                <a:cs typeface="Times"/>
              </a:rPr>
              <a:t>www.ushmm.org/wlc/en/article.php?ModuleId</a:t>
            </a:r>
            <a:r>
              <a:rPr lang="en-US" sz="1200" dirty="0" smtClean="0">
                <a:latin typeface="Times"/>
                <a:cs typeface="Times"/>
              </a:rPr>
              <a:t>=</a:t>
            </a:r>
            <a:r>
              <a:rPr lang="en-US" sz="1200" dirty="0" smtClean="0">
                <a:latin typeface="Times"/>
                <a:cs typeface="Times"/>
              </a:rPr>
              <a:t>10005687 (accessed May 5, 2012).</a:t>
            </a:r>
            <a:endParaRPr lang="en-US" sz="1200" dirty="0" smtClean="0">
              <a:latin typeface="Times"/>
              <a:cs typeface="Time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410778"/>
            <a:ext cx="84249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"/>
                <a:cs typeface="Times"/>
              </a:rPr>
              <a:t>Source 2: Robert </a:t>
            </a:r>
            <a:r>
              <a:rPr lang="en-US" sz="1200" dirty="0" err="1" smtClean="0">
                <a:latin typeface="Times"/>
                <a:cs typeface="Times"/>
              </a:rPr>
              <a:t>Blobaum</a:t>
            </a:r>
            <a:r>
              <a:rPr lang="en-US" sz="1200" dirty="0" smtClean="0">
                <a:latin typeface="Times"/>
                <a:cs typeface="Times"/>
              </a:rPr>
              <a:t>, </a:t>
            </a:r>
            <a:r>
              <a:rPr lang="en-US" sz="1200" i="1" dirty="0" smtClean="0">
                <a:latin typeface="Times"/>
                <a:cs typeface="Times"/>
              </a:rPr>
              <a:t> </a:t>
            </a:r>
            <a:r>
              <a:rPr lang="en-US" sz="1200" i="1" dirty="0" err="1" smtClean="0">
                <a:latin typeface="Times"/>
                <a:cs typeface="Times"/>
              </a:rPr>
              <a:t>Antisemitism</a:t>
            </a:r>
            <a:r>
              <a:rPr lang="en-US" sz="1200" i="1" dirty="0" smtClean="0">
                <a:latin typeface="Times"/>
                <a:cs typeface="Times"/>
              </a:rPr>
              <a:t> and its Opponents in Modern Poland</a:t>
            </a:r>
            <a:r>
              <a:rPr lang="en-US" sz="1200" dirty="0" smtClean="0">
                <a:latin typeface="Times"/>
                <a:cs typeface="Times"/>
              </a:rPr>
              <a:t> (New York: Cornell University Press, 1996).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Brief Look Back</a:t>
            </a:r>
            <a:r>
              <a:rPr lang="en-US" dirty="0" smtClean="0"/>
              <a:t> </a:t>
            </a:r>
            <a:r>
              <a:rPr lang="en-US" sz="3200" dirty="0" smtClean="0"/>
              <a:t>(Part 4)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68798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When the</a:t>
            </a:r>
            <a:r>
              <a:rPr lang="en-US" sz="2400" dirty="0" smtClean="0"/>
              <a:t> Six Day War </a:t>
            </a:r>
            <a:r>
              <a:rPr lang="en-US" sz="2400" dirty="0" smtClean="0"/>
              <a:t>of 1967 between Israel and the Arabs started, the USSR was backing the Arabs. As a result, most communist states had </a:t>
            </a:r>
            <a:r>
              <a:rPr lang="en-US" sz="2400" dirty="0" smtClean="0"/>
              <a:t>anti-Israel campaigns</a:t>
            </a:r>
            <a:r>
              <a:rPr lang="en-US" sz="2400" dirty="0" smtClean="0"/>
              <a:t>, which </a:t>
            </a:r>
            <a:r>
              <a:rPr lang="en-US" sz="2400" dirty="0" smtClean="0"/>
              <a:t>were </a:t>
            </a:r>
            <a:r>
              <a:rPr lang="en-US" sz="2400" dirty="0" smtClean="0"/>
              <a:t>in reality</a:t>
            </a: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smtClean="0"/>
              <a:t>anti-Jewish.</a:t>
            </a:r>
            <a:endParaRPr lang="en-US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57200" y="5782235"/>
            <a:ext cx="84249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"/>
                <a:cs typeface="Times"/>
              </a:rPr>
              <a:t>Source 1: Robert </a:t>
            </a:r>
            <a:r>
              <a:rPr lang="en-US" sz="1200" dirty="0" err="1" smtClean="0">
                <a:latin typeface="Times"/>
                <a:cs typeface="Times"/>
              </a:rPr>
              <a:t>Blobaum</a:t>
            </a:r>
            <a:r>
              <a:rPr lang="en-US" sz="1200" dirty="0" smtClean="0">
                <a:latin typeface="Times"/>
                <a:cs typeface="Times"/>
              </a:rPr>
              <a:t>, </a:t>
            </a:r>
            <a:r>
              <a:rPr lang="en-US" sz="1200" i="1" dirty="0" smtClean="0">
                <a:latin typeface="Times"/>
                <a:cs typeface="Times"/>
              </a:rPr>
              <a:t> </a:t>
            </a:r>
            <a:r>
              <a:rPr lang="en-US" sz="1200" i="1" dirty="0" err="1" smtClean="0">
                <a:latin typeface="Times"/>
                <a:cs typeface="Times"/>
              </a:rPr>
              <a:t>Antisemitism</a:t>
            </a:r>
            <a:r>
              <a:rPr lang="en-US" sz="1200" i="1" dirty="0" smtClean="0">
                <a:latin typeface="Times"/>
                <a:cs typeface="Times"/>
              </a:rPr>
              <a:t> and its Opponents in Modern Poland</a:t>
            </a:r>
            <a:r>
              <a:rPr lang="en-US" sz="1200" dirty="0" smtClean="0">
                <a:latin typeface="Times"/>
                <a:cs typeface="Times"/>
              </a:rPr>
              <a:t> (New York: Cornell University Press, 2005).</a:t>
            </a:r>
            <a:endParaRPr lang="en-US" i="1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6067481"/>
            <a:ext cx="8424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"/>
                <a:cs typeface="Times"/>
              </a:rPr>
              <a:t>Source 2: Helena </a:t>
            </a:r>
            <a:r>
              <a:rPr lang="en-US" sz="1200" dirty="0" err="1" smtClean="0">
                <a:latin typeface="Times"/>
                <a:cs typeface="Times"/>
              </a:rPr>
              <a:t>Datner</a:t>
            </a:r>
            <a:r>
              <a:rPr lang="en-US" sz="1200" dirty="0" smtClean="0">
                <a:latin typeface="Times"/>
                <a:cs typeface="Times"/>
              </a:rPr>
              <a:t>, </a:t>
            </a:r>
            <a:r>
              <a:rPr lang="en-US" sz="1200" dirty="0" err="1" smtClean="0">
                <a:latin typeface="Times"/>
                <a:cs typeface="Times"/>
              </a:rPr>
              <a:t>difficultquestions.org</a:t>
            </a:r>
            <a:r>
              <a:rPr lang="en-US" sz="1200" dirty="0" smtClean="0">
                <a:latin typeface="Times"/>
                <a:cs typeface="Times"/>
              </a:rPr>
              <a:t>, “Are there any Jews still living in Poland” </a:t>
            </a:r>
            <a:r>
              <a:rPr lang="en-US" sz="1200" dirty="0" smtClean="0">
                <a:latin typeface="Times"/>
                <a:cs typeface="Times"/>
              </a:rPr>
              <a:t>http://</a:t>
            </a:r>
            <a:r>
              <a:rPr lang="en-US" sz="1200" dirty="0" err="1" smtClean="0">
                <a:latin typeface="Times"/>
                <a:cs typeface="Times"/>
              </a:rPr>
              <a:t>www.difficultquestions.org</a:t>
            </a:r>
            <a:r>
              <a:rPr lang="en-US" sz="1200" dirty="0" smtClean="0">
                <a:latin typeface="Times"/>
                <a:cs typeface="Times"/>
              </a:rPr>
              <a:t>/ (accessed April 29, 2013).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3276" y="2824897"/>
            <a:ext cx="2750144" cy="2618615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642600" y="3620544"/>
            <a:ext cx="4652066" cy="2687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By the time Poland became a capitalist democracy in 1990, there were only a handful of Jews remaining in Poland.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93276" y="5443512"/>
            <a:ext cx="2723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"/>
                <a:cs typeface="Times"/>
              </a:rPr>
              <a:t>Polish Solidarity Revolution Poster</a:t>
            </a:r>
            <a:endParaRPr lang="en-US" sz="1400" dirty="0">
              <a:latin typeface="Times"/>
              <a:cs typeface="Time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6538417"/>
            <a:ext cx="84249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"/>
                <a:cs typeface="Times"/>
              </a:rPr>
              <a:t>Picture: Courtesy of Google Images.</a:t>
            </a:r>
            <a:endParaRPr lang="en-US" sz="1200" dirty="0" smtClean="0">
              <a:latin typeface="Times"/>
              <a:cs typeface="Time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Life for Jews in Modern Poland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449325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Compared to life in other European countries,</a:t>
            </a:r>
            <a:r>
              <a:rPr lang="en-US" dirty="0" smtClean="0"/>
              <a:t> the small community of Jews in Poland suffers only rarely </a:t>
            </a:r>
            <a:r>
              <a:rPr lang="en-US" dirty="0" smtClean="0"/>
              <a:t>from random acts of</a:t>
            </a:r>
            <a:r>
              <a:rPr lang="en-US" dirty="0" smtClean="0"/>
              <a:t> Anti</a:t>
            </a:r>
            <a:r>
              <a:rPr lang="en-US" dirty="0" smtClean="0"/>
              <a:t>-Semitism.</a:t>
            </a:r>
          </a:p>
          <a:p>
            <a:r>
              <a:rPr lang="en-US" dirty="0" smtClean="0"/>
              <a:t>This does not mean</a:t>
            </a:r>
            <a:r>
              <a:rPr lang="en-US" dirty="0" smtClean="0"/>
              <a:t> such acts do </a:t>
            </a:r>
            <a:r>
              <a:rPr lang="en-US" dirty="0" smtClean="0"/>
              <a:t>not exist, as Jews are sometimes verbally </a:t>
            </a:r>
            <a:r>
              <a:rPr lang="en-US" dirty="0" smtClean="0"/>
              <a:t>accosted on the streets if </a:t>
            </a:r>
            <a:r>
              <a:rPr lang="en-US" dirty="0" smtClean="0"/>
              <a:t>they have obvious Jewish features. These incidents often end </a:t>
            </a:r>
            <a:r>
              <a:rPr lang="en-US" dirty="0" smtClean="0"/>
              <a:t>quickly, however, </a:t>
            </a:r>
            <a:r>
              <a:rPr lang="en-US" dirty="0" smtClean="0"/>
              <a:t>as a result of intervening bystanders.</a:t>
            </a:r>
            <a:endParaRPr lang="en-US" dirty="0"/>
          </a:p>
        </p:txBody>
      </p:sp>
      <p:pic>
        <p:nvPicPr>
          <p:cNvPr id="4" name="Picture 3" descr="Jewish wedding.tif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7559" y="1729296"/>
            <a:ext cx="3237475" cy="37711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07559" y="5624117"/>
            <a:ext cx="32374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Times"/>
                <a:cs typeface="Times"/>
              </a:rPr>
              <a:t>Jewish Wedding in Modern Day Poland</a:t>
            </a:r>
            <a:endParaRPr lang="en-US" sz="1400" dirty="0">
              <a:latin typeface="Times"/>
              <a:cs typeface="Time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226112"/>
            <a:ext cx="8424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"/>
                <a:cs typeface="Times"/>
              </a:rPr>
              <a:t>Source: </a:t>
            </a:r>
            <a:r>
              <a:rPr lang="en-US" sz="1200" dirty="0" err="1" smtClean="0">
                <a:latin typeface="Times"/>
                <a:cs typeface="Times"/>
              </a:rPr>
              <a:t>Konstanty</a:t>
            </a:r>
            <a:r>
              <a:rPr lang="en-US" sz="1200" dirty="0" smtClean="0">
                <a:latin typeface="Times"/>
                <a:cs typeface="Times"/>
              </a:rPr>
              <a:t> </a:t>
            </a:r>
            <a:r>
              <a:rPr lang="en-US" sz="1200" dirty="0" err="1" smtClean="0">
                <a:latin typeface="Times"/>
                <a:cs typeface="Times"/>
              </a:rPr>
              <a:t>Gebert</a:t>
            </a:r>
            <a:r>
              <a:rPr lang="en-US" sz="1200" dirty="0" smtClean="0">
                <a:latin typeface="Times"/>
                <a:cs typeface="Times"/>
              </a:rPr>
              <a:t>, </a:t>
            </a:r>
            <a:r>
              <a:rPr lang="en-US" sz="1200" dirty="0" err="1" smtClean="0">
                <a:latin typeface="Times"/>
                <a:cs typeface="Times"/>
              </a:rPr>
              <a:t>difficultquestions.org</a:t>
            </a:r>
            <a:r>
              <a:rPr lang="en-US" sz="1200" dirty="0" smtClean="0">
                <a:latin typeface="Times"/>
                <a:cs typeface="Times"/>
              </a:rPr>
              <a:t>, “Is it Dangerous to be a Jew in Poland Today” </a:t>
            </a:r>
            <a:r>
              <a:rPr lang="en-US" sz="1200" dirty="0" smtClean="0">
                <a:latin typeface="Times"/>
                <a:cs typeface="Times"/>
              </a:rPr>
              <a:t>http://</a:t>
            </a:r>
            <a:r>
              <a:rPr lang="en-US" sz="1200" dirty="0" err="1" smtClean="0">
                <a:latin typeface="Times"/>
                <a:cs typeface="Times"/>
              </a:rPr>
              <a:t>www.difficultquestions.org</a:t>
            </a:r>
            <a:r>
              <a:rPr lang="en-US" sz="1200" dirty="0" smtClean="0">
                <a:latin typeface="Times"/>
                <a:cs typeface="Times"/>
              </a:rPr>
              <a:t>/ (accessed April 29, 2013).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Acts of Modern</a:t>
            </a:r>
            <a:r>
              <a:rPr lang="en-US" dirty="0" smtClean="0"/>
              <a:t> Anti-Semitism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In </a:t>
            </a:r>
            <a:r>
              <a:rPr lang="en-US" sz="2800" dirty="0" smtClean="0"/>
              <a:t>recent </a:t>
            </a:r>
            <a:r>
              <a:rPr lang="en-US" sz="2800" dirty="0" smtClean="0"/>
              <a:t>years, there </a:t>
            </a:r>
            <a:r>
              <a:rPr lang="en-US" sz="2800" dirty="0" smtClean="0"/>
              <a:t>have been</a:t>
            </a:r>
            <a:r>
              <a:rPr lang="en-US" sz="2800" dirty="0" smtClean="0"/>
              <a:t> some Anti</a:t>
            </a:r>
            <a:r>
              <a:rPr lang="en-US" sz="2800" dirty="0" smtClean="0"/>
              <a:t>-Semitic incidents in </a:t>
            </a:r>
            <a:r>
              <a:rPr lang="en-US" sz="2800" dirty="0" smtClean="0"/>
              <a:t>Poland, </a:t>
            </a:r>
            <a:r>
              <a:rPr lang="en-US" sz="2800" dirty="0" smtClean="0"/>
              <a:t>such as stones being thrown at the Jewish Historical Institute, and attempted arson to the Warsaw</a:t>
            </a:r>
            <a:r>
              <a:rPr lang="en-US" sz="2800" dirty="0" smtClean="0"/>
              <a:t> Synagogue</a:t>
            </a:r>
            <a:r>
              <a:rPr lang="en-US" sz="2800" dirty="0" smtClean="0"/>
              <a:t>. </a:t>
            </a:r>
          </a:p>
          <a:p>
            <a:r>
              <a:rPr lang="en-US" sz="2800" dirty="0" smtClean="0"/>
              <a:t>Despite this, only recently has their been a need for more security in Jewish neighborhoods, and the security is nothing like that needed in western Europe</a:t>
            </a:r>
            <a:r>
              <a:rPr lang="en-US" sz="2800" dirty="0" smtClean="0"/>
              <a:t>.</a:t>
            </a:r>
            <a:endParaRPr lang="en-US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57200" y="6226112"/>
            <a:ext cx="8424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"/>
                <a:cs typeface="Times"/>
              </a:rPr>
              <a:t>Source: </a:t>
            </a:r>
            <a:r>
              <a:rPr lang="en-US" sz="1200" dirty="0" err="1" smtClean="0">
                <a:latin typeface="Times"/>
                <a:cs typeface="Times"/>
              </a:rPr>
              <a:t>Konstanty</a:t>
            </a:r>
            <a:r>
              <a:rPr lang="en-US" sz="1200" dirty="0" smtClean="0">
                <a:latin typeface="Times"/>
                <a:cs typeface="Times"/>
              </a:rPr>
              <a:t> </a:t>
            </a:r>
            <a:r>
              <a:rPr lang="en-US" sz="1200" dirty="0" err="1" smtClean="0">
                <a:latin typeface="Times"/>
                <a:cs typeface="Times"/>
              </a:rPr>
              <a:t>Gebert</a:t>
            </a:r>
            <a:r>
              <a:rPr lang="en-US" sz="1200" dirty="0" smtClean="0">
                <a:latin typeface="Times"/>
                <a:cs typeface="Times"/>
              </a:rPr>
              <a:t>, </a:t>
            </a:r>
            <a:r>
              <a:rPr lang="en-US" sz="1200" dirty="0" err="1" smtClean="0">
                <a:latin typeface="Times"/>
                <a:cs typeface="Times"/>
              </a:rPr>
              <a:t>difficultquestions.org</a:t>
            </a:r>
            <a:r>
              <a:rPr lang="en-US" sz="1200" dirty="0" smtClean="0">
                <a:latin typeface="Times"/>
                <a:cs typeface="Times"/>
              </a:rPr>
              <a:t>, “Is it Dangerous to be a Jew in </a:t>
            </a:r>
            <a:r>
              <a:rPr lang="en-US" sz="1200" dirty="0" smtClean="0">
                <a:latin typeface="Times"/>
                <a:cs typeface="Times"/>
              </a:rPr>
              <a:t>Poland Today” http://</a:t>
            </a:r>
            <a:r>
              <a:rPr lang="en-US" sz="1200" dirty="0" err="1" smtClean="0">
                <a:latin typeface="Times"/>
                <a:cs typeface="Times"/>
              </a:rPr>
              <a:t>www.difficultquestions.org</a:t>
            </a:r>
            <a:r>
              <a:rPr lang="en-US" sz="1200" dirty="0" smtClean="0">
                <a:latin typeface="Times"/>
                <a:cs typeface="Times"/>
              </a:rPr>
              <a:t>/ (accessed April 29, 2013).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Anti-Semitism in Modern Polish Culture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54819"/>
          </a:xfrm>
        </p:spPr>
        <p:txBody>
          <a:bodyPr>
            <a:noAutofit/>
          </a:bodyPr>
          <a:lstStyle/>
          <a:p>
            <a:r>
              <a:rPr lang="en-US" sz="2600" dirty="0" smtClean="0"/>
              <a:t>There are some regions in Poland that are more</a:t>
            </a:r>
            <a:r>
              <a:rPr lang="en-US" sz="2600" dirty="0" smtClean="0"/>
              <a:t> Anti</a:t>
            </a:r>
            <a:r>
              <a:rPr lang="en-US" sz="2600" dirty="0" smtClean="0"/>
              <a:t>-Semitic than others. Lodz, a poor city in Poland, is the home of most Polish Neo-Nazis.</a:t>
            </a:r>
          </a:p>
          <a:p>
            <a:r>
              <a:rPr lang="en-US" sz="2600" dirty="0" smtClean="0"/>
              <a:t>During soccer, </a:t>
            </a:r>
            <a:r>
              <a:rPr lang="en-US" sz="2600" dirty="0" smtClean="0"/>
              <a:t>(“</a:t>
            </a:r>
            <a:r>
              <a:rPr lang="en-US" sz="2600" dirty="0" smtClean="0"/>
              <a:t>football”) matches, many hooligans, while intoxicated, will insult the other team by calling them Jews.</a:t>
            </a:r>
            <a:r>
              <a:rPr lang="en-US" sz="2600" dirty="0" smtClean="0"/>
              <a:t> </a:t>
            </a:r>
          </a:p>
          <a:p>
            <a:r>
              <a:rPr lang="en-US" sz="2600" dirty="0" smtClean="0"/>
              <a:t>Anti-Semitic acts are usually less violent</a:t>
            </a:r>
            <a:r>
              <a:rPr lang="en-US" sz="2600" dirty="0" smtClean="0"/>
              <a:t> than in Western Europe. There </a:t>
            </a:r>
            <a:r>
              <a:rPr lang="en-US" sz="2600" dirty="0" smtClean="0"/>
              <a:t>have been several incidents of Anti</a:t>
            </a:r>
            <a:r>
              <a:rPr lang="en-US" sz="2600" dirty="0" smtClean="0"/>
              <a:t>-Semitic graffiti</a:t>
            </a:r>
            <a:r>
              <a:rPr lang="en-US" sz="2600" dirty="0" smtClean="0"/>
              <a:t> or </a:t>
            </a:r>
            <a:r>
              <a:rPr lang="en-US" sz="2600" dirty="0" smtClean="0"/>
              <a:t>vandalism on </a:t>
            </a:r>
            <a:r>
              <a:rPr lang="en-US" sz="2600" dirty="0" smtClean="0"/>
              <a:t>some</a:t>
            </a:r>
            <a:r>
              <a:rPr lang="en-US" sz="2600" dirty="0" smtClean="0"/>
              <a:t> buildings and in Jewish </a:t>
            </a:r>
            <a:r>
              <a:rPr lang="en-US" sz="2600" dirty="0" smtClean="0"/>
              <a:t>cemeteries.</a:t>
            </a:r>
            <a:r>
              <a:rPr lang="en-US" sz="2600" dirty="0" smtClean="0"/>
              <a:t> </a:t>
            </a:r>
            <a:endParaRPr lang="en-US" sz="26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57200" y="5780869"/>
            <a:ext cx="8424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"/>
                <a:cs typeface="Times"/>
              </a:rPr>
              <a:t>Source 1: </a:t>
            </a:r>
            <a:r>
              <a:rPr lang="en-US" sz="1200" dirty="0" err="1" smtClean="0">
                <a:latin typeface="Times"/>
                <a:cs typeface="Times"/>
              </a:rPr>
              <a:t>Konstanty</a:t>
            </a:r>
            <a:r>
              <a:rPr lang="en-US" sz="1200" dirty="0" smtClean="0">
                <a:latin typeface="Times"/>
                <a:cs typeface="Times"/>
              </a:rPr>
              <a:t> </a:t>
            </a:r>
            <a:r>
              <a:rPr lang="en-US" sz="1200" dirty="0" err="1" smtClean="0">
                <a:latin typeface="Times"/>
                <a:cs typeface="Times"/>
              </a:rPr>
              <a:t>Gebert</a:t>
            </a:r>
            <a:r>
              <a:rPr lang="en-US" sz="1200" dirty="0" smtClean="0">
                <a:latin typeface="Times"/>
                <a:cs typeface="Times"/>
              </a:rPr>
              <a:t>, </a:t>
            </a:r>
            <a:r>
              <a:rPr lang="en-US" sz="1200" dirty="0" err="1" smtClean="0">
                <a:latin typeface="Times"/>
                <a:cs typeface="Times"/>
              </a:rPr>
              <a:t>difficultquestions.org</a:t>
            </a:r>
            <a:r>
              <a:rPr lang="en-US" sz="1200" dirty="0" smtClean="0">
                <a:latin typeface="Times"/>
                <a:cs typeface="Times"/>
              </a:rPr>
              <a:t>, “Is it Dangerous to be a Jew in </a:t>
            </a:r>
            <a:r>
              <a:rPr lang="en-US" sz="1200" dirty="0" smtClean="0">
                <a:latin typeface="Times"/>
                <a:cs typeface="Times"/>
              </a:rPr>
              <a:t>Poland Today” http://</a:t>
            </a:r>
            <a:r>
              <a:rPr lang="en-US" sz="1200" dirty="0" err="1" smtClean="0">
                <a:latin typeface="Times"/>
                <a:cs typeface="Times"/>
              </a:rPr>
              <a:t>www.difficultquestions.org</a:t>
            </a:r>
            <a:r>
              <a:rPr lang="en-US" sz="1200" dirty="0" smtClean="0">
                <a:latin typeface="Times"/>
                <a:cs typeface="Times"/>
              </a:rPr>
              <a:t>/ (accessed April 29, 2013).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6185884"/>
            <a:ext cx="8424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"/>
                <a:cs typeface="Times"/>
              </a:rPr>
              <a:t>Source 2: </a:t>
            </a:r>
            <a:r>
              <a:rPr lang="en-US" sz="1200" dirty="0" err="1" smtClean="0">
                <a:latin typeface="Times"/>
                <a:cs typeface="Times"/>
              </a:rPr>
              <a:t>shalomlife.com</a:t>
            </a:r>
            <a:r>
              <a:rPr lang="en-US" sz="1200" dirty="0" smtClean="0">
                <a:latin typeface="Times"/>
                <a:cs typeface="Times"/>
              </a:rPr>
              <a:t>, “</a:t>
            </a:r>
            <a:r>
              <a:rPr lang="en-US" sz="1200" dirty="0" smtClean="0">
                <a:latin typeface="Times"/>
                <a:cs typeface="Times"/>
              </a:rPr>
              <a:t>EXCLUSIVE: Adam </a:t>
            </a:r>
            <a:r>
              <a:rPr lang="en-US" sz="1200" dirty="0" err="1" smtClean="0">
                <a:latin typeface="Times"/>
                <a:cs typeface="Times"/>
              </a:rPr>
              <a:t>Zucker’s</a:t>
            </a:r>
            <a:r>
              <a:rPr lang="en-US" sz="1200" dirty="0" smtClean="0">
                <a:latin typeface="Times"/>
                <a:cs typeface="Times"/>
              </a:rPr>
              <a:t> ‘The Return’ Explores Jewish Culture in Modern </a:t>
            </a:r>
            <a:r>
              <a:rPr lang="en-US" sz="1200" dirty="0" smtClean="0">
                <a:latin typeface="Times"/>
                <a:cs typeface="Times"/>
              </a:rPr>
              <a:t>Poland” </a:t>
            </a:r>
            <a:r>
              <a:rPr lang="en-US" sz="1200" dirty="0" smtClean="0">
                <a:latin typeface="Times"/>
                <a:cs typeface="Times"/>
              </a:rPr>
              <a:t>http://www.shalomlife.com/culture/19185/exclusive-adam-zuckers-the-return-explores-jewish-culture-in-modern-poland</a:t>
            </a:r>
            <a:r>
              <a:rPr lang="en-US" sz="1200" dirty="0" smtClean="0">
                <a:latin typeface="Times"/>
                <a:cs typeface="Times"/>
              </a:rPr>
              <a:t>/ (accessed may 5, 2013).</a:t>
            </a:r>
            <a:endParaRPr lang="en-US" sz="1200" dirty="0">
              <a:latin typeface="Times"/>
              <a:cs typeface="Time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Anti-Semitism in Modern Polish Culture </a:t>
            </a:r>
            <a:endParaRPr lang="en-US" dirty="0"/>
          </a:p>
        </p:txBody>
      </p:sp>
      <p:pic>
        <p:nvPicPr>
          <p:cNvPr id="5" name="Picture 4" descr="incidents in 2013.tif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714" y="1436517"/>
            <a:ext cx="7523955" cy="46400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4714" y="6076542"/>
            <a:ext cx="73925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"/>
                <a:cs typeface="Times"/>
              </a:rPr>
              <a:t>Incidents of Anti-Semitism in 2013 – Source: The Coordination Forum for Countering </a:t>
            </a:r>
            <a:r>
              <a:rPr lang="en-US" sz="1400" dirty="0" err="1" smtClean="0">
                <a:latin typeface="Times"/>
                <a:cs typeface="Times"/>
              </a:rPr>
              <a:t>Antisemitism</a:t>
            </a:r>
            <a:endParaRPr lang="en-US" sz="1400" dirty="0">
              <a:latin typeface="Times"/>
              <a:cs typeface="Time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6497562"/>
            <a:ext cx="84249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"/>
                <a:cs typeface="Times"/>
              </a:rPr>
              <a:t>Source: </a:t>
            </a:r>
            <a:r>
              <a:rPr lang="en-US" sz="1200" dirty="0" err="1" smtClean="0">
                <a:latin typeface="Times"/>
                <a:cs typeface="Times"/>
              </a:rPr>
              <a:t>antisemitism.org</a:t>
            </a:r>
            <a:r>
              <a:rPr lang="en-US" sz="1200" dirty="0" smtClean="0">
                <a:latin typeface="Times"/>
                <a:cs typeface="Times"/>
              </a:rPr>
              <a:t>, “Events </a:t>
            </a:r>
            <a:r>
              <a:rPr lang="en-US" sz="1200" dirty="0" smtClean="0">
                <a:latin typeface="Times"/>
                <a:cs typeface="Times"/>
              </a:rPr>
              <a:t>M</a:t>
            </a:r>
            <a:r>
              <a:rPr lang="en-US" sz="1200" dirty="0" smtClean="0">
                <a:latin typeface="Times"/>
                <a:cs typeface="Times"/>
              </a:rPr>
              <a:t>ap 2013” </a:t>
            </a:r>
            <a:r>
              <a:rPr lang="en-US" sz="1200" dirty="0" smtClean="0"/>
              <a:t>http://antisemitism.org.il/eventsmap/en/</a:t>
            </a:r>
            <a:r>
              <a:rPr lang="en-US" sz="1200" dirty="0" smtClean="0"/>
              <a:t>2013</a:t>
            </a:r>
            <a:r>
              <a:rPr lang="en-US" sz="1200" dirty="0" smtClean="0"/>
              <a:t> </a:t>
            </a:r>
            <a:r>
              <a:rPr lang="en-US" sz="1200" dirty="0" smtClean="0">
                <a:latin typeface="Times"/>
                <a:cs typeface="Times"/>
              </a:rPr>
              <a:t>(accessed May 5, 2013).</a:t>
            </a:r>
            <a:endParaRPr lang="en-US" sz="1200" dirty="0">
              <a:latin typeface="Times"/>
              <a:cs typeface="Time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7892" y="2846104"/>
            <a:ext cx="3590910" cy="26885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Anti-Semitism in Modern Polish Culture</a:t>
            </a:r>
            <a:r>
              <a:rPr lang="en-US" dirty="0" smtClean="0"/>
              <a:t>  </a:t>
            </a:r>
            <a:r>
              <a:rPr lang="en-US" sz="3200" dirty="0" smtClean="0"/>
              <a:t>(cont.)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477672"/>
          </a:xfrm>
        </p:spPr>
        <p:txBody>
          <a:bodyPr>
            <a:noAutofit/>
          </a:bodyPr>
          <a:lstStyle/>
          <a:p>
            <a:r>
              <a:rPr lang="en-US" sz="2800" dirty="0" smtClean="0"/>
              <a:t>Recent polls indicate a rise in Anti-Semitic attitudes, especially among youth.</a:t>
            </a:r>
          </a:p>
          <a:p>
            <a:pPr>
              <a:buNone/>
            </a:pPr>
            <a:endParaRPr lang="en-US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457200" y="6119336"/>
            <a:ext cx="8424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"/>
                <a:cs typeface="Times"/>
              </a:rPr>
              <a:t>Source: </a:t>
            </a:r>
            <a:r>
              <a:rPr lang="en-US" sz="1200" dirty="0" err="1" smtClean="0">
                <a:latin typeface="Times"/>
                <a:cs typeface="Times"/>
              </a:rPr>
              <a:t>antisemitism.org</a:t>
            </a:r>
            <a:r>
              <a:rPr lang="en-US" sz="1200" dirty="0" smtClean="0">
                <a:latin typeface="Times"/>
                <a:cs typeface="Times"/>
              </a:rPr>
              <a:t>, “Poll: High </a:t>
            </a:r>
            <a:r>
              <a:rPr lang="en-US" sz="1200" dirty="0" err="1" smtClean="0">
                <a:latin typeface="Times"/>
                <a:cs typeface="Times"/>
              </a:rPr>
              <a:t>antisemitism</a:t>
            </a:r>
            <a:r>
              <a:rPr lang="en-US" sz="1200" dirty="0" smtClean="0">
                <a:latin typeface="Times"/>
                <a:cs typeface="Times"/>
              </a:rPr>
              <a:t> among Warsaw teens</a:t>
            </a:r>
            <a:r>
              <a:rPr lang="en-US" sz="1200" dirty="0" smtClean="0">
                <a:latin typeface="Times"/>
                <a:cs typeface="Times"/>
              </a:rPr>
              <a:t>” http://antisemitism.org.il/article/78679/poll-high-antisemitism-among-warsaw-teens </a:t>
            </a:r>
            <a:r>
              <a:rPr lang="en-US" sz="1200" dirty="0" smtClean="0">
                <a:latin typeface="Times"/>
                <a:cs typeface="Times"/>
              </a:rPr>
              <a:t>(accessed May 5, 2013).</a:t>
            </a:r>
            <a:endParaRPr lang="en-US" sz="1200" dirty="0">
              <a:latin typeface="Times"/>
              <a:cs typeface="Time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2605067"/>
            <a:ext cx="4985896" cy="470916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2012 poll taken of 20 Warsaw high schools found that 40% did not want Jewish class-mates, 44% did not want Jewish neighbors, and 61% did not want Jewish partners.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Polish Attitudes Towards Anti-Semitism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is important to restate that </a:t>
            </a:r>
            <a:r>
              <a:rPr lang="en-US" dirty="0" smtClean="0"/>
              <a:t> Polish Anti</a:t>
            </a:r>
            <a:r>
              <a:rPr lang="en-US" dirty="0" smtClean="0"/>
              <a:t>-Semitism is far less</a:t>
            </a:r>
            <a:r>
              <a:rPr lang="en-US" dirty="0" smtClean="0"/>
              <a:t> frequent and marked than  </a:t>
            </a:r>
            <a:r>
              <a:rPr lang="en-US" dirty="0" smtClean="0"/>
              <a:t>the</a:t>
            </a:r>
            <a:r>
              <a:rPr lang="en-US" dirty="0" smtClean="0"/>
              <a:t> Anti</a:t>
            </a:r>
            <a:r>
              <a:rPr lang="en-US" dirty="0" smtClean="0"/>
              <a:t>-Semitism present in western European countries like France and England.</a:t>
            </a:r>
            <a:endParaRPr lang="en-US" dirty="0" smtClean="0"/>
          </a:p>
          <a:p>
            <a:r>
              <a:rPr lang="en-US" dirty="0" smtClean="0"/>
              <a:t>While </a:t>
            </a:r>
            <a:r>
              <a:rPr lang="en-US" dirty="0" smtClean="0"/>
              <a:t>Anti-Semitism has risen in the past 10 years, Anti-Anti-Semitism has risen to a larger degree over this </a:t>
            </a:r>
            <a:r>
              <a:rPr lang="en-US" dirty="0" smtClean="0"/>
              <a:t>time.</a:t>
            </a:r>
          </a:p>
          <a:p>
            <a:r>
              <a:rPr lang="en-US" dirty="0" smtClean="0"/>
              <a:t>Organizations such as dificultquestions.org have come into being to help educate Polish youth and others against Anti-Semitism.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6226112"/>
            <a:ext cx="8424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"/>
                <a:cs typeface="Times"/>
              </a:rPr>
              <a:t>Source: </a:t>
            </a:r>
            <a:r>
              <a:rPr lang="en-US" sz="1200" dirty="0" err="1" smtClean="0">
                <a:latin typeface="Times"/>
                <a:cs typeface="Times"/>
              </a:rPr>
              <a:t>Konstanty</a:t>
            </a:r>
            <a:r>
              <a:rPr lang="en-US" sz="1200" dirty="0" smtClean="0">
                <a:latin typeface="Times"/>
                <a:cs typeface="Times"/>
              </a:rPr>
              <a:t> </a:t>
            </a:r>
            <a:r>
              <a:rPr lang="en-US" sz="1200" dirty="0" err="1" smtClean="0">
                <a:latin typeface="Times"/>
                <a:cs typeface="Times"/>
              </a:rPr>
              <a:t>Gebert</a:t>
            </a:r>
            <a:r>
              <a:rPr lang="en-US" sz="1200" dirty="0" smtClean="0">
                <a:latin typeface="Times"/>
                <a:cs typeface="Times"/>
              </a:rPr>
              <a:t>, </a:t>
            </a:r>
            <a:r>
              <a:rPr lang="en-US" sz="1200" dirty="0" err="1" smtClean="0">
                <a:latin typeface="Times"/>
                <a:cs typeface="Times"/>
              </a:rPr>
              <a:t>difficultquestions.org</a:t>
            </a:r>
            <a:r>
              <a:rPr lang="en-US" sz="1200" dirty="0" smtClean="0">
                <a:latin typeface="Times"/>
                <a:cs typeface="Times"/>
              </a:rPr>
              <a:t>, “Is it Dangerous to be a Jew in </a:t>
            </a:r>
            <a:r>
              <a:rPr lang="en-US" sz="1200" dirty="0" smtClean="0">
                <a:latin typeface="Times"/>
                <a:cs typeface="Times"/>
              </a:rPr>
              <a:t>Poland Today” http://</a:t>
            </a:r>
            <a:r>
              <a:rPr lang="en-US" sz="1200" dirty="0" err="1" smtClean="0">
                <a:latin typeface="Times"/>
                <a:cs typeface="Times"/>
              </a:rPr>
              <a:t>www.difficultquestions.org</a:t>
            </a:r>
            <a:r>
              <a:rPr lang="en-US" sz="1200" dirty="0" smtClean="0">
                <a:latin typeface="Times"/>
                <a:cs typeface="Times"/>
              </a:rPr>
              <a:t>/ (accessed April 29, 2013).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Polish Government Response to Anti-Semitism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Poland and its</a:t>
            </a:r>
            <a:r>
              <a:rPr lang="en-US" dirty="0" smtClean="0"/>
              <a:t> Government </a:t>
            </a:r>
            <a:r>
              <a:rPr lang="en-US" dirty="0" smtClean="0"/>
              <a:t>have taken major action against</a:t>
            </a:r>
            <a:r>
              <a:rPr lang="en-US" dirty="0" smtClean="0"/>
              <a:t> Anti</a:t>
            </a:r>
            <a:r>
              <a:rPr lang="en-US" dirty="0" smtClean="0"/>
              <a:t>-Semitism, and to promote relations with Israel.</a:t>
            </a:r>
          </a:p>
          <a:p>
            <a:r>
              <a:rPr lang="en-US" dirty="0" smtClean="0"/>
              <a:t>Whenever there are large scale Anti-Semitic incidents in Poland, the</a:t>
            </a:r>
            <a:r>
              <a:rPr lang="en-US" dirty="0" smtClean="0"/>
              <a:t> Government </a:t>
            </a:r>
            <a:r>
              <a:rPr lang="en-US" dirty="0" smtClean="0"/>
              <a:t>exercises strict punishment for those responsible.</a:t>
            </a:r>
            <a:endParaRPr lang="en-US" dirty="0" smtClean="0"/>
          </a:p>
          <a:p>
            <a:r>
              <a:rPr lang="en-US" dirty="0" smtClean="0"/>
              <a:t>Poland was the </a:t>
            </a:r>
            <a:r>
              <a:rPr lang="en-US" dirty="0" smtClean="0"/>
              <a:t>first of </a:t>
            </a:r>
            <a:r>
              <a:rPr lang="en-US" dirty="0" smtClean="0"/>
              <a:t>all </a:t>
            </a:r>
            <a:r>
              <a:rPr lang="en-US" dirty="0" smtClean="0"/>
              <a:t>the communist countries to re-establish ties with Israel after the fall of the </a:t>
            </a:r>
            <a:r>
              <a:rPr lang="en-US" dirty="0" smtClean="0"/>
              <a:t>USSR.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5797223"/>
            <a:ext cx="83342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Times"/>
                <a:cs typeface="Times"/>
              </a:rPr>
              <a:t>Source 1: </a:t>
            </a:r>
            <a:r>
              <a:rPr lang="en-US" sz="1200" dirty="0" err="1" smtClean="0">
                <a:latin typeface="Times"/>
                <a:cs typeface="Times"/>
              </a:rPr>
              <a:t>cablegatesearch.net</a:t>
            </a:r>
            <a:r>
              <a:rPr lang="en-US" sz="1200" dirty="0" smtClean="0">
                <a:latin typeface="Times"/>
                <a:cs typeface="Times"/>
              </a:rPr>
              <a:t>, “ATTITUDE SURVEYS OF QUESTIONABLE VALUE + ANTI-SEMITIC VIOLENCE RARE” http://</a:t>
            </a:r>
            <a:r>
              <a:rPr lang="en-US" sz="1200" dirty="0" err="1" smtClean="0">
                <a:latin typeface="Times"/>
                <a:cs typeface="Times"/>
              </a:rPr>
              <a:t>www.cablegatesearch.net/cable.php?id</a:t>
            </a:r>
            <a:r>
              <a:rPr lang="en-US" sz="1200" dirty="0" smtClean="0">
                <a:latin typeface="Times"/>
                <a:cs typeface="Times"/>
              </a:rPr>
              <a:t>=09WARSAW192 (accessed May 5, 2013</a:t>
            </a:r>
            <a:r>
              <a:rPr lang="en-US" sz="1200" dirty="0" smtClean="0">
                <a:latin typeface="Times"/>
                <a:cs typeface="Times"/>
              </a:rPr>
              <a:t>).</a:t>
            </a:r>
            <a:endParaRPr lang="en-US" sz="1200" dirty="0">
              <a:latin typeface="Times"/>
              <a:cs typeface="Time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6258888"/>
            <a:ext cx="83342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Times"/>
                <a:cs typeface="Times"/>
              </a:rPr>
              <a:t>Source 2: New York Times, “Poland Resumes Full Diplomatic Ties With Israel” </a:t>
            </a:r>
            <a:r>
              <a:rPr lang="en-US" sz="1200" dirty="0" smtClean="0">
                <a:latin typeface="Times"/>
                <a:cs typeface="Times"/>
              </a:rPr>
              <a:t>http://www.nytimes.com/1990/02/28/world/poland-resumes-full-diplomatic-ties-with-</a:t>
            </a:r>
            <a:r>
              <a:rPr lang="en-US" sz="1200" dirty="0" smtClean="0">
                <a:latin typeface="Times"/>
                <a:cs typeface="Times"/>
              </a:rPr>
              <a:t>israel.html (published December 28 1990, accessed May 5, 2013).</a:t>
            </a:r>
            <a:endParaRPr lang="en-US" sz="1200" dirty="0">
              <a:latin typeface="Times"/>
              <a:cs typeface="Time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Polish Government Response to Anti-</a:t>
            </a:r>
            <a:r>
              <a:rPr lang="en-US" dirty="0" smtClean="0"/>
              <a:t>Semitism </a:t>
            </a:r>
            <a:r>
              <a:rPr lang="en-US" sz="3200" dirty="0" smtClean="0"/>
              <a:t>(Cont.)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649" y="1806375"/>
            <a:ext cx="4074327" cy="4525963"/>
          </a:xfrm>
        </p:spPr>
        <p:txBody>
          <a:bodyPr>
            <a:normAutofit/>
          </a:bodyPr>
          <a:lstStyle/>
          <a:p>
            <a:r>
              <a:rPr lang="en-US" sz="2600" dirty="0" smtClean="0"/>
              <a:t>In </a:t>
            </a:r>
            <a:r>
              <a:rPr lang="en-US" sz="2600" dirty="0" smtClean="0"/>
              <a:t>2012, when the</a:t>
            </a:r>
            <a:r>
              <a:rPr lang="en-US" sz="2600" dirty="0" smtClean="0"/>
              <a:t> Anti Defamation League (ADL) </a:t>
            </a:r>
            <a:r>
              <a:rPr lang="en-US" sz="2600" dirty="0" smtClean="0"/>
              <a:t>invited 56 European states to discuss Anti-Semitism in their countries, Poland hosted the convention </a:t>
            </a:r>
            <a:r>
              <a:rPr lang="en-US" sz="2600" dirty="0" smtClean="0"/>
              <a:t>in </a:t>
            </a:r>
            <a:r>
              <a:rPr lang="en-US" sz="2600" dirty="0" smtClean="0"/>
              <a:t>Warsaw.</a:t>
            </a:r>
            <a:endParaRPr lang="en-US" sz="2600" dirty="0"/>
          </a:p>
        </p:txBody>
      </p:sp>
      <p:pic>
        <p:nvPicPr>
          <p:cNvPr id="4" name="Picture 3" descr="ADL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0976" y="1893575"/>
            <a:ext cx="4382803" cy="285172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70976" y="4745299"/>
            <a:ext cx="43828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http://www.youtube.com/watch?v=</a:t>
            </a:r>
            <a:r>
              <a:rPr lang="en-US" dirty="0" smtClean="0">
                <a:hlinkClick r:id="rId3"/>
              </a:rPr>
              <a:t>egBwxeqjyVs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6119336"/>
            <a:ext cx="8424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"/>
                <a:cs typeface="Times"/>
              </a:rPr>
              <a:t>Source: </a:t>
            </a:r>
            <a:r>
              <a:rPr lang="en-US" sz="1200" dirty="0" err="1" smtClean="0">
                <a:latin typeface="Times"/>
                <a:cs typeface="Times"/>
              </a:rPr>
              <a:t>adl.org</a:t>
            </a:r>
            <a:r>
              <a:rPr lang="en-US" sz="1200" dirty="0" smtClean="0">
                <a:latin typeface="Times"/>
                <a:cs typeface="Times"/>
              </a:rPr>
              <a:t>, “</a:t>
            </a:r>
            <a:r>
              <a:rPr lang="en-US" sz="1200" dirty="0" smtClean="0">
                <a:latin typeface="Times"/>
                <a:cs typeface="Times"/>
              </a:rPr>
              <a:t>ADL Urges European Governments To ‘Condemn And Combat Anti-</a:t>
            </a:r>
            <a:r>
              <a:rPr lang="en-US" sz="1200" dirty="0" smtClean="0">
                <a:latin typeface="Times"/>
                <a:cs typeface="Times"/>
              </a:rPr>
              <a:t>Semitism</a:t>
            </a:r>
            <a:r>
              <a:rPr lang="en-US" sz="1200" dirty="0" smtClean="0">
                <a:latin typeface="Times"/>
                <a:cs typeface="Times"/>
              </a:rPr>
              <a:t>’” </a:t>
            </a:r>
            <a:r>
              <a:rPr lang="en-US" sz="1200" dirty="0" err="1" smtClean="0">
                <a:latin typeface="Times"/>
                <a:cs typeface="Times"/>
              </a:rPr>
              <a:t>http://www.adl.org/press-center/press-releases/anti-semitism-international/adl-urges-</a:t>
            </a:r>
            <a:r>
              <a:rPr lang="en-US" sz="1200" dirty="0" err="1" smtClean="0">
                <a:latin typeface="Times"/>
                <a:cs typeface="Times"/>
              </a:rPr>
              <a:t>european.html</a:t>
            </a:r>
            <a:r>
              <a:rPr lang="en-US" sz="1200" dirty="0" smtClean="0">
                <a:latin typeface="Times"/>
                <a:cs typeface="Times"/>
              </a:rPr>
              <a:t> (accessed May 5, 2013).</a:t>
            </a:r>
            <a:endParaRPr lang="en-US" sz="1200" dirty="0">
              <a:latin typeface="Times"/>
              <a:cs typeface="Time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Response of the Jewish Community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7490"/>
            <a:ext cx="8229600" cy="470916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Many Polish Jews say that, although Anti-Semitic attitudes are widespread, Anti-Semitic acts occur far less often than in the rest of Europe. </a:t>
            </a:r>
          </a:p>
          <a:p>
            <a:r>
              <a:rPr lang="en-US" dirty="0" smtClean="0"/>
              <a:t>Members of the Jewish community generally agree that Poland is </a:t>
            </a:r>
            <a:r>
              <a:rPr lang="en-US" dirty="0" smtClean="0"/>
              <a:t>“less dangerous” for Jews</a:t>
            </a:r>
            <a:r>
              <a:rPr lang="en-US" dirty="0" smtClean="0"/>
              <a:t> than other Western European countries and say they feel “safer”.</a:t>
            </a:r>
          </a:p>
          <a:p>
            <a:r>
              <a:rPr lang="en-US" dirty="0" smtClean="0"/>
              <a:t>Jewish leaders also recognize that Poland has more “promoters” of Jewish culture, such as mayors and community leaders who support Jewish cultural events and youth exchange programs.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6119336"/>
            <a:ext cx="8424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"/>
                <a:cs typeface="Times"/>
              </a:rPr>
              <a:t>Source: </a:t>
            </a:r>
            <a:r>
              <a:rPr lang="en-US" sz="1200" dirty="0" err="1" smtClean="0">
                <a:latin typeface="Times"/>
                <a:cs typeface="Times"/>
              </a:rPr>
              <a:t>cablegatesearch.net</a:t>
            </a:r>
            <a:r>
              <a:rPr lang="en-US" sz="1200" dirty="0" smtClean="0">
                <a:latin typeface="Times"/>
                <a:cs typeface="Times"/>
              </a:rPr>
              <a:t>, “</a:t>
            </a:r>
            <a:r>
              <a:rPr lang="en-US" sz="1200" dirty="0" smtClean="0">
                <a:latin typeface="Times"/>
                <a:cs typeface="Times"/>
              </a:rPr>
              <a:t>ATTITUDE SURVEYS OF QUESTIONABLE VALUE + ANTI-SEMITIC VIOLENCE </a:t>
            </a:r>
            <a:r>
              <a:rPr lang="en-US" sz="1200" dirty="0" smtClean="0">
                <a:latin typeface="Times"/>
                <a:cs typeface="Times"/>
              </a:rPr>
              <a:t>RARE + </a:t>
            </a:r>
            <a:r>
              <a:rPr lang="en-US" sz="1200" dirty="0" smtClean="0">
                <a:latin typeface="Times"/>
                <a:cs typeface="Times"/>
              </a:rPr>
              <a:t>HIGH MARKS FOR POLISH LEADERS</a:t>
            </a:r>
            <a:r>
              <a:rPr lang="en-US" sz="1200" dirty="0" smtClean="0">
                <a:latin typeface="Times"/>
                <a:cs typeface="Times"/>
              </a:rPr>
              <a:t>” </a:t>
            </a:r>
            <a:r>
              <a:rPr lang="en-US" sz="1200" dirty="0" smtClean="0">
                <a:latin typeface="Times"/>
                <a:cs typeface="Times"/>
              </a:rPr>
              <a:t>http://</a:t>
            </a:r>
            <a:r>
              <a:rPr lang="en-US" sz="1200" dirty="0" err="1" smtClean="0">
                <a:latin typeface="Times"/>
                <a:cs typeface="Times"/>
              </a:rPr>
              <a:t>www.cablegatesearch.net/cable.php?id</a:t>
            </a:r>
            <a:r>
              <a:rPr lang="en-US" sz="1200" dirty="0" smtClean="0">
                <a:latin typeface="Times"/>
                <a:cs typeface="Times"/>
              </a:rPr>
              <a:t>=</a:t>
            </a:r>
            <a:r>
              <a:rPr lang="en-US" sz="1200" dirty="0" smtClean="0">
                <a:latin typeface="Times"/>
                <a:cs typeface="Times"/>
              </a:rPr>
              <a:t>09WARSAW192 (accessed May 5, 2013).</a:t>
            </a:r>
            <a:endParaRPr lang="en-US" dirty="0">
              <a:latin typeface="Times"/>
              <a:cs typeface="Time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Pro-Palestinian</a:t>
            </a:r>
            <a:r>
              <a:rPr lang="en-US" dirty="0" smtClean="0"/>
              <a:t>/anti </a:t>
            </a:r>
            <a:r>
              <a:rPr lang="en-US" dirty="0" smtClean="0"/>
              <a:t>Israel</a:t>
            </a:r>
            <a:r>
              <a:rPr lang="en-US" dirty="0" smtClean="0"/>
              <a:t> events and</a:t>
            </a:r>
            <a:r>
              <a:rPr lang="en-US" dirty="0" smtClean="0"/>
              <a:t> </a:t>
            </a:r>
            <a:r>
              <a:rPr lang="en-US" dirty="0" smtClean="0"/>
              <a:t>rallies in Poland are incredibly small, and almost always peaceful.</a:t>
            </a:r>
          </a:p>
          <a:p>
            <a:r>
              <a:rPr lang="en-US" dirty="0" smtClean="0"/>
              <a:t>Although there are</a:t>
            </a:r>
            <a:r>
              <a:rPr lang="en-US" dirty="0" smtClean="0"/>
              <a:t> some random </a:t>
            </a:r>
            <a:r>
              <a:rPr lang="en-US" dirty="0" smtClean="0"/>
              <a:t>attacks against Jews on the streets, these attacks are  verbal, and are</a:t>
            </a:r>
            <a:r>
              <a:rPr lang="en-US" dirty="0" smtClean="0"/>
              <a:t> usually quickly </a:t>
            </a:r>
            <a:r>
              <a:rPr lang="en-US" dirty="0" smtClean="0"/>
              <a:t>ended by bystanders.</a:t>
            </a:r>
            <a:endParaRPr lang="en-US" dirty="0" smtClean="0"/>
          </a:p>
          <a:p>
            <a:r>
              <a:rPr lang="en-US" dirty="0" smtClean="0"/>
              <a:t>A</a:t>
            </a:r>
            <a:r>
              <a:rPr lang="en-US" dirty="0" smtClean="0"/>
              <a:t>lthough </a:t>
            </a:r>
            <a:r>
              <a:rPr lang="en-US" dirty="0" smtClean="0"/>
              <a:t>Poland is a</a:t>
            </a:r>
            <a:r>
              <a:rPr lang="en-US" dirty="0" smtClean="0"/>
              <a:t> relatively safe </a:t>
            </a:r>
            <a:r>
              <a:rPr lang="en-US" dirty="0" smtClean="0"/>
              <a:t>country for Jews, it is not</a:t>
            </a:r>
            <a:r>
              <a:rPr lang="en-US" dirty="0" smtClean="0"/>
              <a:t> completely devoid of Anti-Semitic sentiments and actions.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6226112"/>
            <a:ext cx="8424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"/>
                <a:cs typeface="Times"/>
              </a:rPr>
              <a:t>Source: </a:t>
            </a:r>
            <a:r>
              <a:rPr lang="en-US" sz="1200" dirty="0" err="1" smtClean="0">
                <a:latin typeface="Times"/>
                <a:cs typeface="Times"/>
              </a:rPr>
              <a:t>Konstanty</a:t>
            </a:r>
            <a:r>
              <a:rPr lang="en-US" sz="1200" dirty="0" smtClean="0">
                <a:latin typeface="Times"/>
                <a:cs typeface="Times"/>
              </a:rPr>
              <a:t> </a:t>
            </a:r>
            <a:r>
              <a:rPr lang="en-US" sz="1200" dirty="0" err="1" smtClean="0">
                <a:latin typeface="Times"/>
                <a:cs typeface="Times"/>
              </a:rPr>
              <a:t>Gebert</a:t>
            </a:r>
            <a:r>
              <a:rPr lang="en-US" sz="1200" dirty="0" smtClean="0">
                <a:latin typeface="Times"/>
                <a:cs typeface="Times"/>
              </a:rPr>
              <a:t>, </a:t>
            </a:r>
            <a:r>
              <a:rPr lang="en-US" sz="1200" dirty="0" err="1" smtClean="0">
                <a:latin typeface="Times"/>
                <a:cs typeface="Times"/>
              </a:rPr>
              <a:t>difficultquestions.org</a:t>
            </a:r>
            <a:r>
              <a:rPr lang="en-US" sz="1200" dirty="0" smtClean="0">
                <a:latin typeface="Times"/>
                <a:cs typeface="Times"/>
              </a:rPr>
              <a:t>, “Is it Dangerous to be a Jew in </a:t>
            </a:r>
            <a:r>
              <a:rPr lang="en-US" sz="1200" dirty="0" smtClean="0">
                <a:latin typeface="Times"/>
                <a:cs typeface="Times"/>
              </a:rPr>
              <a:t>Poland Today” http://</a:t>
            </a:r>
            <a:r>
              <a:rPr lang="en-US" sz="1200" dirty="0" err="1" smtClean="0">
                <a:latin typeface="Times"/>
                <a:cs typeface="Times"/>
              </a:rPr>
              <a:t>www.difficultquestions.org</a:t>
            </a:r>
            <a:r>
              <a:rPr lang="en-US" sz="1200" dirty="0" smtClean="0">
                <a:latin typeface="Times"/>
                <a:cs typeface="Times"/>
              </a:rPr>
              <a:t>/ (accessed April 29, 2013).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Bibliography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945571" y="1650185"/>
            <a:ext cx="7629464" cy="5078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"/>
                <a:cs typeface="Times"/>
              </a:rPr>
              <a:t>Anti Defamation League. “ADL Urges European Governments To ‘Condemn And Combat Anti-Semitism’.” </a:t>
            </a:r>
            <a:r>
              <a:rPr lang="en-US" sz="1200" dirty="0" err="1" smtClean="0">
                <a:latin typeface="Times"/>
                <a:cs typeface="Times"/>
              </a:rPr>
              <a:t>adl.org</a:t>
            </a:r>
            <a:r>
              <a:rPr lang="en-US" sz="1200" dirty="0" smtClean="0">
                <a:latin typeface="Times"/>
                <a:cs typeface="Times"/>
              </a:rPr>
              <a:t>. </a:t>
            </a:r>
            <a:r>
              <a:rPr lang="en-US" sz="1200" dirty="0" err="1" smtClean="0">
                <a:latin typeface="Times"/>
                <a:cs typeface="Times"/>
              </a:rPr>
              <a:t>http://www.adl.org/press-center/press-releases/anti-semitism-international/adl-urges-european.html</a:t>
            </a:r>
            <a:r>
              <a:rPr lang="en-US" sz="1200" dirty="0" smtClean="0">
                <a:latin typeface="Times"/>
                <a:cs typeface="Times"/>
              </a:rPr>
              <a:t> (accessed May 5, 2013)</a:t>
            </a:r>
            <a:r>
              <a:rPr lang="en-US" sz="1200" dirty="0" smtClean="0">
                <a:latin typeface="Times"/>
                <a:cs typeface="Times"/>
              </a:rPr>
              <a:t>.</a:t>
            </a:r>
          </a:p>
          <a:p>
            <a:endParaRPr lang="en-US" sz="1200" dirty="0" smtClean="0">
              <a:latin typeface="Times"/>
              <a:cs typeface="Times"/>
            </a:endParaRPr>
          </a:p>
          <a:p>
            <a:r>
              <a:rPr lang="en-US" sz="1200" dirty="0" err="1" smtClean="0">
                <a:latin typeface="Times"/>
                <a:cs typeface="Times"/>
              </a:rPr>
              <a:t>Blobaum</a:t>
            </a:r>
            <a:r>
              <a:rPr lang="en-US" sz="1200" dirty="0" smtClean="0">
                <a:latin typeface="Times"/>
                <a:cs typeface="Times"/>
              </a:rPr>
              <a:t>, Robert </a:t>
            </a:r>
            <a:r>
              <a:rPr lang="en-US" sz="1200" i="1" dirty="0" smtClean="0">
                <a:latin typeface="Times"/>
                <a:cs typeface="Times"/>
              </a:rPr>
              <a:t> </a:t>
            </a:r>
            <a:r>
              <a:rPr lang="en-US" sz="1200" i="1" dirty="0" err="1" smtClean="0">
                <a:latin typeface="Times"/>
                <a:cs typeface="Times"/>
              </a:rPr>
              <a:t>Antisemitism</a:t>
            </a:r>
            <a:r>
              <a:rPr lang="en-US" sz="1200" i="1" dirty="0" smtClean="0">
                <a:latin typeface="Times"/>
                <a:cs typeface="Times"/>
              </a:rPr>
              <a:t> and its Opponents in Modern Poland.</a:t>
            </a:r>
            <a:r>
              <a:rPr lang="en-US" sz="1200" dirty="0" smtClean="0">
                <a:latin typeface="Times"/>
                <a:cs typeface="Times"/>
              </a:rPr>
              <a:t> New York: Cornell University Press, 1996</a:t>
            </a:r>
            <a:r>
              <a:rPr lang="en-US" sz="1200" dirty="0" smtClean="0">
                <a:latin typeface="Times"/>
                <a:cs typeface="Times"/>
              </a:rPr>
              <a:t>.</a:t>
            </a:r>
          </a:p>
          <a:p>
            <a:endParaRPr lang="en-US" sz="1200" dirty="0" smtClean="0">
              <a:latin typeface="Times"/>
              <a:cs typeface="Times"/>
            </a:endParaRPr>
          </a:p>
          <a:p>
            <a:r>
              <a:rPr lang="en-US" sz="1200" dirty="0" err="1" smtClean="0">
                <a:latin typeface="Times"/>
                <a:cs typeface="Times"/>
              </a:rPr>
              <a:t>cablegatesearch.net</a:t>
            </a:r>
            <a:r>
              <a:rPr lang="en-US" sz="1200" dirty="0" smtClean="0">
                <a:latin typeface="Times"/>
                <a:cs typeface="Times"/>
              </a:rPr>
              <a:t>. “ATTITUDE SURVEYS OF QUESTIONABLE VALUE + ANTI-SEMITIC VIOLENCE RARE + HIGH MARKS FOR POLISH LEADERS” http://</a:t>
            </a:r>
            <a:r>
              <a:rPr lang="en-US" sz="1200" dirty="0" err="1" smtClean="0">
                <a:latin typeface="Times"/>
                <a:cs typeface="Times"/>
              </a:rPr>
              <a:t>www.cablegatesearch.net/cable.php?id</a:t>
            </a:r>
            <a:r>
              <a:rPr lang="en-US" sz="1200" dirty="0" smtClean="0">
                <a:latin typeface="Times"/>
                <a:cs typeface="Times"/>
              </a:rPr>
              <a:t>=09WARSAW192 (accessed May 5, 2013)</a:t>
            </a:r>
            <a:r>
              <a:rPr lang="en-US" sz="1200" dirty="0" smtClean="0">
                <a:latin typeface="Times"/>
                <a:cs typeface="Times"/>
              </a:rPr>
              <a:t>.</a:t>
            </a:r>
          </a:p>
          <a:p>
            <a:endParaRPr lang="en-US" sz="1200" dirty="0" smtClean="0">
              <a:latin typeface="Times"/>
              <a:cs typeface="Times"/>
            </a:endParaRPr>
          </a:p>
          <a:p>
            <a:r>
              <a:rPr lang="en-US" sz="1200" dirty="0" err="1" smtClean="0">
                <a:latin typeface="Times"/>
                <a:cs typeface="Times"/>
              </a:rPr>
              <a:t>Datner</a:t>
            </a:r>
            <a:r>
              <a:rPr lang="en-US" sz="1200" dirty="0" smtClean="0">
                <a:latin typeface="Times"/>
                <a:cs typeface="Times"/>
              </a:rPr>
              <a:t>, Helena. “Are there any Jews still living in Poland.” </a:t>
            </a:r>
            <a:r>
              <a:rPr lang="en-US" sz="1200" dirty="0" err="1" smtClean="0">
                <a:latin typeface="Times"/>
                <a:cs typeface="Times"/>
              </a:rPr>
              <a:t>difficultquestions.org</a:t>
            </a:r>
            <a:r>
              <a:rPr lang="en-US" sz="1200" dirty="0" smtClean="0">
                <a:latin typeface="Times"/>
                <a:cs typeface="Times"/>
              </a:rPr>
              <a:t>. http://</a:t>
            </a:r>
            <a:r>
              <a:rPr lang="en-US" sz="1200" dirty="0" err="1" smtClean="0">
                <a:latin typeface="Times"/>
                <a:cs typeface="Times"/>
              </a:rPr>
              <a:t>www.difficultquestions.org</a:t>
            </a:r>
            <a:r>
              <a:rPr lang="en-US" sz="1200" dirty="0" smtClean="0">
                <a:latin typeface="Times"/>
                <a:cs typeface="Times"/>
              </a:rPr>
              <a:t>/ (accessed April 29, 2013)</a:t>
            </a:r>
            <a:r>
              <a:rPr lang="en-US" sz="1200" dirty="0" smtClean="0">
                <a:latin typeface="Times"/>
                <a:cs typeface="Times"/>
              </a:rPr>
              <a:t>.</a:t>
            </a:r>
          </a:p>
          <a:p>
            <a:endParaRPr lang="en-US" sz="1200" dirty="0" smtClean="0">
              <a:latin typeface="Times"/>
              <a:cs typeface="Times"/>
            </a:endParaRPr>
          </a:p>
          <a:p>
            <a:r>
              <a:rPr lang="en-US" sz="1200" dirty="0" err="1" smtClean="0">
                <a:latin typeface="Times"/>
                <a:cs typeface="Times"/>
              </a:rPr>
              <a:t>Gebert</a:t>
            </a:r>
            <a:r>
              <a:rPr lang="en-US" sz="1200" dirty="0" smtClean="0">
                <a:latin typeface="Times"/>
                <a:cs typeface="Times"/>
              </a:rPr>
              <a:t>, </a:t>
            </a:r>
            <a:r>
              <a:rPr lang="en-US" sz="1200" dirty="0" err="1" smtClean="0">
                <a:latin typeface="Times"/>
                <a:cs typeface="Times"/>
              </a:rPr>
              <a:t>Konstanty</a:t>
            </a:r>
            <a:r>
              <a:rPr lang="en-US" sz="1200" dirty="0" smtClean="0">
                <a:latin typeface="Times"/>
                <a:cs typeface="Times"/>
              </a:rPr>
              <a:t>. “Is it Dangerous to be a Jew in Poland Today” </a:t>
            </a:r>
            <a:r>
              <a:rPr lang="en-US" sz="1200" dirty="0" err="1" smtClean="0">
                <a:latin typeface="Times"/>
                <a:cs typeface="Times"/>
              </a:rPr>
              <a:t>difficultquestions.org</a:t>
            </a:r>
            <a:r>
              <a:rPr lang="en-US" sz="1200" dirty="0" smtClean="0">
                <a:latin typeface="Times"/>
                <a:cs typeface="Times"/>
              </a:rPr>
              <a:t>. http://</a:t>
            </a:r>
            <a:r>
              <a:rPr lang="en-US" sz="1200" dirty="0" err="1" smtClean="0">
                <a:latin typeface="Times"/>
                <a:cs typeface="Times"/>
              </a:rPr>
              <a:t>www.difficultquestions.org</a:t>
            </a:r>
            <a:r>
              <a:rPr lang="en-US" sz="1200" dirty="0" smtClean="0">
                <a:latin typeface="Times"/>
                <a:cs typeface="Times"/>
              </a:rPr>
              <a:t>/ (accessed April 29, 2013)</a:t>
            </a:r>
            <a:r>
              <a:rPr lang="en-US" sz="1200" dirty="0" smtClean="0">
                <a:latin typeface="Times"/>
                <a:cs typeface="Times"/>
              </a:rPr>
              <a:t>.</a:t>
            </a:r>
          </a:p>
          <a:p>
            <a:endParaRPr lang="en-US" sz="1200" dirty="0" smtClean="0">
              <a:latin typeface="Times"/>
              <a:cs typeface="Times"/>
            </a:endParaRPr>
          </a:p>
          <a:p>
            <a:r>
              <a:rPr lang="en-US" sz="1200" dirty="0" smtClean="0">
                <a:latin typeface="Times"/>
                <a:cs typeface="Times"/>
              </a:rPr>
              <a:t>Hagen, William W. “Before the "Final Solution": Toward a Comparative Analysis of Political Anti-Semitism in Interwar Germany and </a:t>
            </a:r>
            <a:r>
              <a:rPr lang="en-US" sz="1200" dirty="0" err="1" smtClean="0">
                <a:latin typeface="Times"/>
                <a:cs typeface="Times"/>
              </a:rPr>
              <a:t>Poland.”In</a:t>
            </a:r>
            <a:r>
              <a:rPr lang="en-US" sz="1200" dirty="0" smtClean="0">
                <a:latin typeface="Times"/>
                <a:cs typeface="Times"/>
              </a:rPr>
              <a:t> </a:t>
            </a:r>
            <a:r>
              <a:rPr lang="en-US" sz="1200" i="1" dirty="0" smtClean="0">
                <a:latin typeface="Times"/>
                <a:cs typeface="Times"/>
              </a:rPr>
              <a:t>The Journal of Modern History</a:t>
            </a:r>
            <a:r>
              <a:rPr lang="en-US" sz="1200" dirty="0" smtClean="0">
                <a:latin typeface="Times"/>
                <a:cs typeface="Times"/>
              </a:rPr>
              <a:t>. Vol. 68, No. 2. June 1996. p351–381</a:t>
            </a:r>
            <a:r>
              <a:rPr lang="en-US" sz="1200" dirty="0" smtClean="0">
                <a:latin typeface="Times"/>
                <a:cs typeface="Times"/>
              </a:rPr>
              <a:t>.</a:t>
            </a:r>
          </a:p>
          <a:p>
            <a:endParaRPr lang="en-US" sz="1200" dirty="0" smtClean="0">
              <a:latin typeface="Times"/>
              <a:cs typeface="Times"/>
            </a:endParaRPr>
          </a:p>
          <a:p>
            <a:r>
              <a:rPr lang="en-US" sz="1200" dirty="0" smtClean="0">
                <a:latin typeface="Times"/>
                <a:cs typeface="Times"/>
              </a:rPr>
              <a:t>Jewish Encyclopedia. “Statistics.” </a:t>
            </a:r>
            <a:r>
              <a:rPr lang="en-US" sz="1200" dirty="0" err="1" smtClean="0">
                <a:latin typeface="Times"/>
                <a:cs typeface="Times"/>
              </a:rPr>
              <a:t>jewishencyclopedia.com</a:t>
            </a:r>
            <a:r>
              <a:rPr lang="en-US" sz="1200" dirty="0" smtClean="0">
                <a:latin typeface="Times"/>
                <a:cs typeface="Times"/>
              </a:rPr>
              <a:t>. http://www.jewishencyclopedia.com/articles/13992-statistics (accessed May 5, 2012)</a:t>
            </a:r>
            <a:r>
              <a:rPr lang="en-US" sz="1200" dirty="0" smtClean="0">
                <a:latin typeface="Times"/>
                <a:cs typeface="Times"/>
              </a:rPr>
              <a:t>.</a:t>
            </a:r>
          </a:p>
          <a:p>
            <a:endParaRPr lang="en-US" sz="1200" dirty="0" smtClean="0">
              <a:latin typeface="Times"/>
              <a:cs typeface="Times"/>
            </a:endParaRPr>
          </a:p>
          <a:p>
            <a:r>
              <a:rPr lang="en-US" sz="1200" dirty="0" smtClean="0">
                <a:latin typeface="Times"/>
                <a:cs typeface="Times"/>
              </a:rPr>
              <a:t>Johnson, Lonnie R. </a:t>
            </a:r>
            <a:r>
              <a:rPr lang="en-US" sz="1200" i="1" dirty="0" smtClean="0">
                <a:latin typeface="Times"/>
                <a:cs typeface="Times"/>
              </a:rPr>
              <a:t>Central Europe: Enemies, Neighbors, Friends.</a:t>
            </a:r>
            <a:r>
              <a:rPr lang="en-US" sz="1200" dirty="0" smtClean="0">
                <a:latin typeface="Times"/>
                <a:cs typeface="Times"/>
              </a:rPr>
              <a:t> London: Oxford University Press, 1996</a:t>
            </a:r>
            <a:r>
              <a:rPr lang="en-US" sz="1200" dirty="0" smtClean="0">
                <a:latin typeface="Times"/>
                <a:cs typeface="Times"/>
              </a:rPr>
              <a:t>.</a:t>
            </a:r>
          </a:p>
          <a:p>
            <a:endParaRPr lang="en-US" sz="1200" dirty="0" smtClean="0">
              <a:latin typeface="Times"/>
              <a:cs typeface="Times"/>
            </a:endParaRPr>
          </a:p>
          <a:p>
            <a:r>
              <a:rPr lang="en-US" sz="1200" dirty="0" smtClean="0">
                <a:latin typeface="Times"/>
                <a:cs typeface="Times"/>
              </a:rPr>
              <a:t>New York Times. “Poland Resumes Full Diplomatic Ties With Israel.” http://www.nytimes.com/1990/02/28/world/poland-resumes-full-diplomatic-ties-with-israel.html (published December 28 1990, accessed May 5, 2013)</a:t>
            </a:r>
            <a:r>
              <a:rPr lang="en-US" sz="1200" dirty="0" smtClean="0">
                <a:latin typeface="Times"/>
                <a:cs typeface="Times"/>
              </a:rPr>
              <a:t>.</a:t>
            </a:r>
          </a:p>
          <a:p>
            <a:endParaRPr lang="en-US" sz="1200" dirty="0" smtClean="0">
              <a:latin typeface="Times"/>
              <a:cs typeface="Time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Bibliography </a:t>
            </a:r>
            <a:r>
              <a:rPr lang="en-US" sz="3200" dirty="0" smtClean="0"/>
              <a:t>(cont.)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57200" y="1739934"/>
            <a:ext cx="8424954" cy="3231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"/>
                <a:cs typeface="Times"/>
              </a:rPr>
              <a:t>Shalom Life. “EXCLUSIVE: Adam </a:t>
            </a:r>
            <a:r>
              <a:rPr lang="en-US" sz="1200" dirty="0" err="1" smtClean="0">
                <a:latin typeface="Times"/>
                <a:cs typeface="Times"/>
              </a:rPr>
              <a:t>Zucker’s</a:t>
            </a:r>
            <a:r>
              <a:rPr lang="en-US" sz="1200" dirty="0" smtClean="0">
                <a:latin typeface="Times"/>
                <a:cs typeface="Times"/>
              </a:rPr>
              <a:t> ‘The Return’ Explores Jewish Culture in Modern Poland.” </a:t>
            </a:r>
            <a:r>
              <a:rPr lang="en-US" sz="1200" dirty="0" err="1" smtClean="0">
                <a:latin typeface="Times"/>
                <a:cs typeface="Times"/>
              </a:rPr>
              <a:t>shalomlife.com</a:t>
            </a:r>
            <a:r>
              <a:rPr lang="en-US" sz="1200" dirty="0" smtClean="0">
                <a:latin typeface="Times"/>
                <a:cs typeface="Times"/>
              </a:rPr>
              <a:t>. http://www.shalomlife.com/culture/19185/exclusive-adam-zuckers-the-return-explores-jewish-culture-in-modern-poland/ (accessed may 5, 2013).</a:t>
            </a:r>
          </a:p>
          <a:p>
            <a:endParaRPr lang="en-US" sz="1200" dirty="0" smtClean="0">
              <a:latin typeface="Times"/>
              <a:cs typeface="Times"/>
            </a:endParaRPr>
          </a:p>
          <a:p>
            <a:r>
              <a:rPr lang="en-US" sz="1200" dirty="0" smtClean="0">
                <a:latin typeface="Times"/>
                <a:cs typeface="Times"/>
              </a:rPr>
              <a:t>The </a:t>
            </a:r>
            <a:r>
              <a:rPr lang="en-US" sz="1200" dirty="0" smtClean="0">
                <a:latin typeface="Times"/>
                <a:cs typeface="Times"/>
              </a:rPr>
              <a:t>Coordination Forum for Countering </a:t>
            </a:r>
            <a:r>
              <a:rPr lang="en-US" sz="1200" dirty="0" err="1" smtClean="0">
                <a:latin typeface="Times"/>
                <a:cs typeface="Times"/>
              </a:rPr>
              <a:t>Antisemitism</a:t>
            </a:r>
            <a:r>
              <a:rPr lang="en-US" sz="1200" dirty="0" smtClean="0">
                <a:latin typeface="Times"/>
                <a:cs typeface="Times"/>
              </a:rPr>
              <a:t>. “Events Map 2013.” </a:t>
            </a:r>
            <a:r>
              <a:rPr lang="en-US" sz="1200" dirty="0" err="1" smtClean="0">
                <a:latin typeface="Times"/>
                <a:cs typeface="Times"/>
              </a:rPr>
              <a:t>antisemitism.org</a:t>
            </a:r>
            <a:r>
              <a:rPr lang="en-US" sz="1200" dirty="0" smtClean="0">
                <a:latin typeface="Times"/>
                <a:cs typeface="Times"/>
              </a:rPr>
              <a:t>. http://antisemitism.org.il/eventsmap/en/2013 (accessed May 5, 2013)</a:t>
            </a:r>
            <a:r>
              <a:rPr lang="en-US" sz="1200" dirty="0" smtClean="0">
                <a:latin typeface="Times"/>
                <a:cs typeface="Times"/>
              </a:rPr>
              <a:t>.</a:t>
            </a:r>
          </a:p>
          <a:p>
            <a:endParaRPr lang="en-US" sz="1200" dirty="0" smtClean="0">
              <a:latin typeface="Times"/>
              <a:cs typeface="Times"/>
            </a:endParaRPr>
          </a:p>
          <a:p>
            <a:r>
              <a:rPr lang="en-US" sz="1200" dirty="0" smtClean="0">
                <a:latin typeface="Times"/>
                <a:cs typeface="Times"/>
              </a:rPr>
              <a:t>The Coordination Forum for Countering </a:t>
            </a:r>
            <a:r>
              <a:rPr lang="en-US" sz="1200" dirty="0" err="1" smtClean="0">
                <a:latin typeface="Times"/>
                <a:cs typeface="Times"/>
              </a:rPr>
              <a:t>Antisemitism</a:t>
            </a:r>
            <a:r>
              <a:rPr lang="en-US" sz="1200" dirty="0" smtClean="0">
                <a:latin typeface="Times"/>
                <a:cs typeface="Times"/>
              </a:rPr>
              <a:t>. “Poll: High </a:t>
            </a:r>
            <a:r>
              <a:rPr lang="en-US" sz="1200" dirty="0" err="1" smtClean="0">
                <a:latin typeface="Times"/>
                <a:cs typeface="Times"/>
              </a:rPr>
              <a:t>antisemitism</a:t>
            </a:r>
            <a:r>
              <a:rPr lang="en-US" sz="1200" dirty="0" smtClean="0">
                <a:latin typeface="Times"/>
                <a:cs typeface="Times"/>
              </a:rPr>
              <a:t> among Warsaw teens” </a:t>
            </a:r>
            <a:r>
              <a:rPr lang="en-US" sz="1200" dirty="0" err="1" smtClean="0">
                <a:latin typeface="Times"/>
                <a:cs typeface="Times"/>
              </a:rPr>
              <a:t>antisemitism.org</a:t>
            </a:r>
            <a:r>
              <a:rPr lang="en-US" sz="1200" dirty="0" smtClean="0">
                <a:latin typeface="Times"/>
                <a:cs typeface="Times"/>
              </a:rPr>
              <a:t>. http://antisemitism.org.il/article/78679/poll-high-antisemitism-among-warsaw-teens (accessed May 5, 2013)</a:t>
            </a:r>
            <a:r>
              <a:rPr lang="en-US" sz="1200" dirty="0" smtClean="0">
                <a:latin typeface="Times"/>
                <a:cs typeface="Times"/>
              </a:rPr>
              <a:t>.</a:t>
            </a:r>
          </a:p>
          <a:p>
            <a:endParaRPr lang="en-US" sz="1200" dirty="0" smtClean="0">
              <a:latin typeface="Times"/>
              <a:cs typeface="Times"/>
            </a:endParaRPr>
          </a:p>
          <a:p>
            <a:r>
              <a:rPr lang="en-US" sz="1200" dirty="0" smtClean="0">
                <a:latin typeface="Times"/>
                <a:cs typeface="Times"/>
              </a:rPr>
              <a:t>The Jewish Museum. “</a:t>
            </a:r>
            <a:r>
              <a:rPr lang="en-US" sz="1200" dirty="0" err="1" smtClean="0">
                <a:latin typeface="Times"/>
                <a:cs typeface="Times"/>
              </a:rPr>
              <a:t>Paradisus</a:t>
            </a:r>
            <a:r>
              <a:rPr lang="en-US" sz="1200" dirty="0" smtClean="0">
                <a:latin typeface="Times"/>
                <a:cs typeface="Times"/>
              </a:rPr>
              <a:t> </a:t>
            </a:r>
            <a:r>
              <a:rPr lang="en-US" sz="1200" dirty="0" err="1" smtClean="0">
                <a:latin typeface="Times"/>
                <a:cs typeface="Times"/>
              </a:rPr>
              <a:t>Iudaeorum</a:t>
            </a:r>
            <a:r>
              <a:rPr lang="en-US" sz="1200" dirty="0" smtClean="0">
                <a:latin typeface="Times"/>
                <a:cs typeface="Times"/>
              </a:rPr>
              <a:t>.” </a:t>
            </a:r>
            <a:r>
              <a:rPr lang="en-US" sz="1200" dirty="0" err="1" smtClean="0">
                <a:latin typeface="Times"/>
                <a:cs typeface="Times"/>
              </a:rPr>
              <a:t>jewishmuseum.org</a:t>
            </a:r>
            <a:r>
              <a:rPr lang="en-US" sz="1200" dirty="0" smtClean="0">
                <a:latin typeface="Times"/>
                <a:cs typeface="Times"/>
              </a:rPr>
              <a:t>, </a:t>
            </a:r>
            <a:r>
              <a:rPr lang="en-US" sz="1200" dirty="0" err="1" smtClean="0">
                <a:latin typeface="Times"/>
                <a:cs typeface="Times"/>
              </a:rPr>
              <a:t>http://www.jewishmuseum.org.pl/en/cms/paradisus-iudaeorum</a:t>
            </a:r>
            <a:r>
              <a:rPr lang="en-US" sz="1200" dirty="0" smtClean="0">
                <a:latin typeface="Times"/>
                <a:cs typeface="Times"/>
              </a:rPr>
              <a:t>/ (accessed May 5, 2012).</a:t>
            </a:r>
          </a:p>
          <a:p>
            <a:r>
              <a:rPr lang="en-US" sz="1200" dirty="0" smtClean="0">
                <a:latin typeface="Times"/>
                <a:cs typeface="Times"/>
              </a:rPr>
              <a:t> </a:t>
            </a:r>
          </a:p>
          <a:p>
            <a:r>
              <a:rPr lang="en-US" sz="1200" dirty="0" smtClean="0">
                <a:latin typeface="Times"/>
                <a:cs typeface="Times"/>
              </a:rPr>
              <a:t>United States Holocaust Memorial Museum. “Jewish Population of Europe in 1945.” </a:t>
            </a:r>
            <a:r>
              <a:rPr lang="en-US" sz="1200" dirty="0" err="1" smtClean="0">
                <a:latin typeface="Times"/>
                <a:cs typeface="Times"/>
              </a:rPr>
              <a:t>ushmm.org</a:t>
            </a:r>
            <a:r>
              <a:rPr lang="en-US" sz="1200" dirty="0" smtClean="0">
                <a:latin typeface="Times"/>
                <a:cs typeface="Times"/>
              </a:rPr>
              <a:t>.  http://</a:t>
            </a:r>
            <a:r>
              <a:rPr lang="en-US" sz="1200" dirty="0" err="1" smtClean="0">
                <a:latin typeface="Times"/>
                <a:cs typeface="Times"/>
              </a:rPr>
              <a:t>www.ushmm.org/wlc/en/article.php?ModuleId</a:t>
            </a:r>
            <a:r>
              <a:rPr lang="en-US" sz="1200" dirty="0" smtClean="0">
                <a:latin typeface="Times"/>
                <a:cs typeface="Times"/>
              </a:rPr>
              <a:t>=10005687 (accessed May 5, 2012).</a:t>
            </a:r>
          </a:p>
          <a:p>
            <a:r>
              <a:rPr lang="en-US" sz="1200" dirty="0" smtClean="0">
                <a:latin typeface="Times"/>
                <a:cs typeface="Times"/>
              </a:rPr>
              <a:t> </a:t>
            </a:r>
          </a:p>
          <a:p>
            <a:endParaRPr lang="en-US" sz="1200" dirty="0">
              <a:latin typeface="Times"/>
              <a:cs typeface="Time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ヒラギノ丸ゴ Pro W4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ＭＳ 明朝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Apex.thmx</Template>
  <TotalTime>12699</TotalTime>
  <Words>2733</Words>
  <Application>Microsoft Macintosh PowerPoint</Application>
  <PresentationFormat>On-screen Show (4:3)</PresentationFormat>
  <Paragraphs>132</Paragraphs>
  <Slides>18</Slides>
  <Notes>9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Apex</vt:lpstr>
      <vt:lpstr>Modern Anti-Semitism in Poland</vt:lpstr>
      <vt:lpstr>Polish Jewry Today</vt:lpstr>
      <vt:lpstr>A Brief Look Back (Part 1)</vt:lpstr>
      <vt:lpstr>A Brief Look Back (Part 2)</vt:lpstr>
      <vt:lpstr>A Brief Look Back (Part 3)</vt:lpstr>
      <vt:lpstr>A Brief Look Back (Part 4)</vt:lpstr>
      <vt:lpstr>Life for Jews in Modern Poland</vt:lpstr>
      <vt:lpstr>Acts of Modern Anti-Semitism</vt:lpstr>
      <vt:lpstr>Anti-Semitism in Modern Polish Culture </vt:lpstr>
      <vt:lpstr>Anti-Semitism in Modern Polish Culture </vt:lpstr>
      <vt:lpstr>Anti-Semitism in Modern Polish Culture  (cont.)</vt:lpstr>
      <vt:lpstr>Polish Attitudes Towards Anti-Semitism</vt:lpstr>
      <vt:lpstr>Polish Government Response to Anti-Semitism</vt:lpstr>
      <vt:lpstr>Polish Government Response to Anti-Semitism (Cont.)</vt:lpstr>
      <vt:lpstr>Response of the Jewish Community</vt:lpstr>
      <vt:lpstr>In Conclusion</vt:lpstr>
      <vt:lpstr>Bibliography</vt:lpstr>
      <vt:lpstr>Bibliography (cont.)</vt:lpstr>
    </vt:vector>
  </TitlesOfParts>
  <Company>MB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Antisemetism in Poland</dc:title>
  <dc:creator>Noah Botman</dc:creator>
  <cp:lastModifiedBy>Noah Botman</cp:lastModifiedBy>
  <cp:revision>33</cp:revision>
  <dcterms:created xsi:type="dcterms:W3CDTF">2013-05-05T15:19:28Z</dcterms:created>
  <dcterms:modified xsi:type="dcterms:W3CDTF">2013-05-05T23:37:38Z</dcterms:modified>
</cp:coreProperties>
</file>